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86" r:id="rId2"/>
    <p:sldId id="287" r:id="rId3"/>
    <p:sldId id="288" r:id="rId4"/>
    <p:sldId id="323" r:id="rId5"/>
    <p:sldId id="290" r:id="rId6"/>
    <p:sldId id="291" r:id="rId7"/>
    <p:sldId id="330" r:id="rId8"/>
    <p:sldId id="295" r:id="rId9"/>
    <p:sldId id="294" r:id="rId10"/>
    <p:sldId id="293" r:id="rId11"/>
    <p:sldId id="296" r:id="rId12"/>
    <p:sldId id="297" r:id="rId13"/>
    <p:sldId id="298" r:id="rId14"/>
    <p:sldId id="299" r:id="rId15"/>
    <p:sldId id="300" r:id="rId16"/>
    <p:sldId id="301" r:id="rId17"/>
    <p:sldId id="302" r:id="rId18"/>
    <p:sldId id="303" r:id="rId19"/>
    <p:sldId id="329" r:id="rId20"/>
    <p:sldId id="305" r:id="rId21"/>
    <p:sldId id="306" r:id="rId22"/>
    <p:sldId id="308" r:id="rId23"/>
    <p:sldId id="328" r:id="rId24"/>
    <p:sldId id="319" r:id="rId25"/>
    <p:sldId id="320" r:id="rId26"/>
    <p:sldId id="321" r:id="rId27"/>
    <p:sldId id="324" r:id="rId28"/>
  </p:sldIdLst>
  <p:sldSz cx="12192000" cy="6858000"/>
  <p:notesSz cx="6858000" cy="9144000"/>
  <p:custDataLst>
    <p:tags r:id="rId31"/>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907" userDrawn="1">
          <p15:clr>
            <a:srgbClr val="A4A3A4"/>
          </p15:clr>
        </p15:guide>
        <p15:guide id="3" orient="horz" pos="3758" userDrawn="1">
          <p15:clr>
            <a:srgbClr val="A4A3A4"/>
          </p15:clr>
        </p15:guide>
        <p15:guide id="4" orient="horz" pos="4227" userDrawn="1">
          <p15:clr>
            <a:srgbClr val="A4A3A4"/>
          </p15:clr>
        </p15:guide>
        <p15:guide id="5" orient="horz" pos="289" userDrawn="1">
          <p15:clr>
            <a:srgbClr val="A4A3A4"/>
          </p15:clr>
        </p15:guide>
        <p15:guide id="6" pos="3840" userDrawn="1">
          <p15:clr>
            <a:srgbClr val="A4A3A4"/>
          </p15:clr>
        </p15:guide>
        <p15:guide id="7" pos="393" userDrawn="1">
          <p15:clr>
            <a:srgbClr val="A4A3A4"/>
          </p15:clr>
        </p15:guide>
        <p15:guide id="8" pos="387" userDrawn="1">
          <p15:clr>
            <a:srgbClr val="A4A3A4"/>
          </p15:clr>
        </p15:guide>
        <p15:guide id="9" pos="7315" userDrawn="1">
          <p15:clr>
            <a:srgbClr val="A4A3A4"/>
          </p15:clr>
        </p15:guide>
        <p15:guide id="10" orient="horz" pos="361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a Ansaldo" initials="KA" lastIdx="45" clrIdx="0">
    <p:extLst/>
  </p:cmAuthor>
  <p:cmAuthor id="2" name="Mikael Lindberg" initials="ML" lastIdx="19" clrIdx="1">
    <p:extLst/>
  </p:cmAuthor>
  <p:cmAuthor id="3" name="Calle Hedren" initials="CH" lastIdx="4"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79"/>
    <a:srgbClr val="FFF742"/>
    <a:srgbClr val="F15D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9" autoAdjust="0"/>
    <p:restoredTop sz="81638" autoAdjust="0"/>
  </p:normalViewPr>
  <p:slideViewPr>
    <p:cSldViewPr>
      <p:cViewPr varScale="1">
        <p:scale>
          <a:sx n="91" d="100"/>
          <a:sy n="91" d="100"/>
        </p:scale>
        <p:origin x="636" y="84"/>
      </p:cViewPr>
      <p:guideLst>
        <p:guide orient="horz" pos="2160"/>
        <p:guide orient="horz" pos="907"/>
        <p:guide orient="horz" pos="3758"/>
        <p:guide orient="horz" pos="4227"/>
        <p:guide orient="horz" pos="289"/>
        <p:guide pos="3840"/>
        <p:guide pos="393"/>
        <p:guide pos="387"/>
        <p:guide pos="7315"/>
        <p:guide orient="horz" pos="3612"/>
      </p:guideLst>
    </p:cSldViewPr>
  </p:slideViewPr>
  <p:outlineViewPr>
    <p:cViewPr>
      <p:scale>
        <a:sx n="33" d="100"/>
        <a:sy n="33" d="100"/>
      </p:scale>
      <p:origin x="0" y="-5536"/>
    </p:cViewPr>
  </p:outlineViewPr>
  <p:notesTextViewPr>
    <p:cViewPr>
      <p:scale>
        <a:sx n="1" d="1"/>
        <a:sy n="1" d="1"/>
      </p:scale>
      <p:origin x="0" y="0"/>
    </p:cViewPr>
  </p:notesTextViewPr>
  <p:notesViewPr>
    <p:cSldViewPr showGuides="1">
      <p:cViewPr varScale="1">
        <p:scale>
          <a:sx n="86" d="100"/>
          <a:sy n="86" d="100"/>
        </p:scale>
        <p:origin x="3786"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4F73C6-E6BF-46CF-B34D-7A5C8688DBEE}" type="datetimeFigureOut">
              <a:rPr lang="sv-SE" smtClean="0"/>
              <a:t>2019-02-14</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CD8F730-40FB-45F5-B014-CB7ED569AE30}" type="slidenum">
              <a:rPr lang="sv-SE" smtClean="0"/>
              <a:t>‹#›</a:t>
            </a:fld>
            <a:endParaRPr lang="sv-SE"/>
          </a:p>
        </p:txBody>
      </p:sp>
    </p:spTree>
    <p:extLst>
      <p:ext uri="{BB962C8B-B14F-4D97-AF65-F5344CB8AC3E}">
        <p14:creationId xmlns:p14="http://schemas.microsoft.com/office/powerpoint/2010/main" val="2703712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EA4C71-A269-4800-8AF1-44182FA23438}" type="datetimeFigureOut">
              <a:rPr lang="sv-SE" smtClean="0"/>
              <a:t>2019-02-14</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113758-4B63-40D7-B26B-F67CE25F1C5D}" type="slidenum">
              <a:rPr lang="sv-SE" smtClean="0"/>
              <a:t>‹#›</a:t>
            </a:fld>
            <a:endParaRPr lang="sv-SE"/>
          </a:p>
        </p:txBody>
      </p:sp>
    </p:spTree>
    <p:extLst>
      <p:ext uri="{BB962C8B-B14F-4D97-AF65-F5344CB8AC3E}">
        <p14:creationId xmlns:p14="http://schemas.microsoft.com/office/powerpoint/2010/main" val="3639771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rgbClr val="FF0000"/>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AC113758-4B63-40D7-B26B-F67CE25F1C5D}" type="slidenum">
              <a:rPr lang="sv-SE" smtClean="0"/>
              <a:t>1</a:t>
            </a:fld>
            <a:endParaRPr lang="sv-SE"/>
          </a:p>
        </p:txBody>
      </p:sp>
    </p:spTree>
    <p:extLst>
      <p:ext uri="{BB962C8B-B14F-4D97-AF65-F5344CB8AC3E}">
        <p14:creationId xmlns:p14="http://schemas.microsoft.com/office/powerpoint/2010/main" val="1568486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En elev kan </a:t>
            </a:r>
            <a:r>
              <a:rPr lang="sv-SE" sz="1200" b="0" kern="1200" dirty="0">
                <a:solidFill>
                  <a:schemeClr val="tx1"/>
                </a:solidFill>
                <a:effectLst/>
                <a:latin typeface="+mn-lt"/>
                <a:ea typeface="+mn-ea"/>
                <a:cs typeface="+mn-cs"/>
              </a:rPr>
              <a:t>behöva mer undervisning i svenska i början av sin skoltid i Sverige. Då kan rektor besluta att eleven inledningsvis ska prioritera svenska som andraspråk framför något annat ämne.</a:t>
            </a:r>
          </a:p>
          <a:p>
            <a:endParaRPr lang="sv-SE" sz="1200" b="0" kern="1200" dirty="0">
              <a:solidFill>
                <a:schemeClr val="tx1"/>
              </a:solidFill>
              <a:effectLst/>
              <a:latin typeface="+mn-lt"/>
              <a:ea typeface="+mn-ea"/>
              <a:cs typeface="+mn-cs"/>
            </a:endParaRPr>
          </a:p>
          <a:p>
            <a:r>
              <a:rPr lang="sv-SE" sz="1200" b="0" kern="1200" dirty="0">
                <a:solidFill>
                  <a:schemeClr val="tx1"/>
                </a:solidFill>
                <a:effectLst/>
                <a:latin typeface="+mn-lt"/>
                <a:ea typeface="+mn-ea"/>
                <a:cs typeface="+mn-cs"/>
              </a:rPr>
              <a:t>Kunskapskraven i svenska som andraspråk är i stort sett samma som de för svenska. I undervisningen i svenska som andraspråk bygger man upp det svenska språket för elever som ska lära sig svenska så att eleven kan förstå tal och skrift samt kunna tolka det. Det ska även utveckla elevens förmåga till att kommunicera i tal och skrift. </a:t>
            </a:r>
          </a:p>
          <a:p>
            <a:r>
              <a:rPr lang="sv-SE" sz="1200" b="0" kern="1200" dirty="0">
                <a:solidFill>
                  <a:schemeClr val="tx1"/>
                </a:solidFill>
                <a:effectLst/>
                <a:latin typeface="+mn-lt"/>
                <a:ea typeface="+mn-ea"/>
                <a:cs typeface="+mn-cs"/>
              </a:rPr>
              <a:t> </a:t>
            </a:r>
          </a:p>
          <a:p>
            <a:r>
              <a:rPr lang="sv-SE" sz="1200" b="0" kern="1200" dirty="0">
                <a:solidFill>
                  <a:schemeClr val="tx1"/>
                </a:solidFill>
                <a:effectLst/>
                <a:latin typeface="+mn-lt"/>
                <a:ea typeface="+mn-ea"/>
                <a:cs typeface="+mn-cs"/>
              </a:rPr>
              <a:t>Betyg i svenska och svenska som andraspråk är likvärdiga och berättigar till fortsatta studier på gymnasiet eller högskolan. </a:t>
            </a:r>
          </a:p>
          <a:p>
            <a:endParaRPr lang="sv-SE" sz="1200" b="0" kern="1200" dirty="0">
              <a:solidFill>
                <a:schemeClr val="tx1"/>
              </a:solidFill>
              <a:effectLst/>
              <a:latin typeface="+mn-lt"/>
              <a:ea typeface="+mn-ea"/>
              <a:cs typeface="+mn-cs"/>
            </a:endParaRPr>
          </a:p>
          <a:p>
            <a:r>
              <a:rPr lang="sv-SE" sz="1200" b="0" kern="1200" dirty="0">
                <a:solidFill>
                  <a:schemeClr val="tx1"/>
                </a:solidFill>
                <a:effectLst/>
                <a:latin typeface="+mn-lt"/>
                <a:ea typeface="+mn-ea"/>
                <a:cs typeface="+mn-cs"/>
              </a:rPr>
              <a:t>Beskriv hur undervisningen i svenska och</a:t>
            </a:r>
            <a:r>
              <a:rPr lang="sv-SE" sz="1200" b="0" kern="1200" baseline="0" dirty="0">
                <a:solidFill>
                  <a:schemeClr val="tx1"/>
                </a:solidFill>
                <a:effectLst/>
                <a:latin typeface="+mn-lt"/>
                <a:ea typeface="+mn-ea"/>
                <a:cs typeface="+mn-cs"/>
              </a:rPr>
              <a:t> svenska som andra språk är </a:t>
            </a:r>
            <a:r>
              <a:rPr lang="sv-SE" sz="1200" b="0" kern="1200" dirty="0">
                <a:solidFill>
                  <a:schemeClr val="tx1"/>
                </a:solidFill>
                <a:effectLst/>
                <a:latin typeface="+mn-lt"/>
                <a:ea typeface="+mn-ea"/>
                <a:cs typeface="+mn-cs"/>
              </a:rPr>
              <a:t>organiserad på er skola.</a:t>
            </a:r>
            <a:endParaRPr lang="sv-SE" b="0" dirty="0"/>
          </a:p>
        </p:txBody>
      </p:sp>
      <p:sp>
        <p:nvSpPr>
          <p:cNvPr id="4" name="Slide Number Placeholder 3"/>
          <p:cNvSpPr>
            <a:spLocks noGrp="1"/>
          </p:cNvSpPr>
          <p:nvPr>
            <p:ph type="sldNum" sz="quarter" idx="10"/>
          </p:nvPr>
        </p:nvSpPr>
        <p:spPr/>
        <p:txBody>
          <a:bodyPr/>
          <a:lstStyle/>
          <a:p>
            <a:fld id="{AC113758-4B63-40D7-B26B-F67CE25F1C5D}" type="slidenum">
              <a:rPr lang="sv-SE" smtClean="0"/>
              <a:t>10</a:t>
            </a:fld>
            <a:endParaRPr lang="sv-SE"/>
          </a:p>
        </p:txBody>
      </p:sp>
    </p:spTree>
    <p:extLst>
      <p:ext uri="{BB962C8B-B14F-4D97-AF65-F5344CB8AC3E}">
        <p14:creationId xmlns:p14="http://schemas.microsoft.com/office/powerpoint/2010/main" val="3372222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kern="1200" dirty="0">
                <a:solidFill>
                  <a:schemeClr val="tx1"/>
                </a:solidFill>
                <a:effectLst/>
                <a:latin typeface="+mn-lt"/>
                <a:ea typeface="+mn-ea"/>
                <a:cs typeface="+mn-cs"/>
              </a:rPr>
              <a:t>Studiehandledning och modersmålsundervisning </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Eleven har rätt till </a:t>
            </a:r>
            <a:r>
              <a:rPr lang="sv-SE" sz="1200" b="1" kern="1200" dirty="0">
                <a:solidFill>
                  <a:schemeClr val="tx1"/>
                </a:solidFill>
                <a:effectLst/>
                <a:latin typeface="+mn-lt"/>
                <a:ea typeface="+mn-ea"/>
                <a:cs typeface="+mn-cs"/>
              </a:rPr>
              <a:t>studiehandledning</a:t>
            </a:r>
            <a:r>
              <a:rPr lang="sv-SE" sz="1200" kern="1200" dirty="0">
                <a:solidFill>
                  <a:schemeClr val="tx1"/>
                </a:solidFill>
                <a:effectLst/>
                <a:latin typeface="+mn-lt"/>
                <a:ea typeface="+mn-ea"/>
                <a:cs typeface="+mn-cs"/>
              </a:rPr>
              <a:t>. Det innebär att hen får stöd i att förstå ämnesundervisningen av en studiehandledare som behärskar elevens modersmål eller tidigare undervisningsspråk. Forskning visar att studiehandledning är en framgångsfaktor för elevens utveckling i både svenska språket och övriga ämnen. </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Undervisning i ämnet </a:t>
            </a:r>
            <a:r>
              <a:rPr lang="sv-SE" sz="1200" b="1" kern="1200" dirty="0">
                <a:solidFill>
                  <a:schemeClr val="tx1"/>
                </a:solidFill>
                <a:effectLst/>
                <a:latin typeface="+mn-lt"/>
                <a:ea typeface="+mn-ea"/>
                <a:cs typeface="+mn-cs"/>
              </a:rPr>
              <a:t>modersmål</a:t>
            </a:r>
            <a:r>
              <a:rPr lang="sv-SE" sz="1200" kern="1200" dirty="0">
                <a:solidFill>
                  <a:schemeClr val="tx1"/>
                </a:solidFill>
                <a:effectLst/>
                <a:latin typeface="+mn-lt"/>
                <a:ea typeface="+mn-ea"/>
                <a:cs typeface="+mn-cs"/>
              </a:rPr>
              <a:t> ska syfta till att eleverna utvecklar kunskaper i och om sitt modersmål. </a:t>
            </a:r>
          </a:p>
          <a:p>
            <a:r>
              <a:rPr lang="sv-SE" sz="1200" kern="1200" dirty="0">
                <a:solidFill>
                  <a:schemeClr val="tx1"/>
                </a:solidFill>
                <a:effectLst/>
                <a:latin typeface="+mn-lt"/>
                <a:ea typeface="+mn-ea"/>
                <a:cs typeface="+mn-cs"/>
              </a:rPr>
              <a:t>Modersmål</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är inte obligatoriskt men rekommenderas då forskningen visar på positiva skolframgångar samt bidrar till barnets identitetsbyggnad då hen</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lär sig behärska sitt hemspråket både muntligt och skriftligt i olika situationer och sammanhang. </a:t>
            </a:r>
          </a:p>
          <a:p>
            <a:r>
              <a:rPr lang="sv-SE" sz="1200" kern="1200" dirty="0">
                <a:solidFill>
                  <a:schemeClr val="tx1"/>
                </a:solidFill>
                <a:effectLst/>
                <a:latin typeface="+mn-lt"/>
                <a:ea typeface="+mn-ea"/>
                <a:cs typeface="+mn-cs"/>
              </a:rPr>
              <a:t>Betyg ges i modersmål. Detta räknas med vid ansökan till gymnasium och fortsätter eleven läsa modersmål på gymnasiet räknas betyget med vid ansökan till högskola. </a:t>
            </a:r>
          </a:p>
          <a:p>
            <a:r>
              <a:rPr lang="sv-SE" sz="1200" b="1" kern="1200" dirty="0">
                <a:solidFill>
                  <a:schemeClr val="tx1"/>
                </a:solidFill>
                <a:effectLst/>
                <a:latin typeface="+mn-lt"/>
                <a:ea typeface="+mn-ea"/>
                <a:cs typeface="+mn-cs"/>
              </a:rPr>
              <a:t>Berätta hur vårdnadshavare ska ansöka om modersmålsundervisning på skolan.</a:t>
            </a:r>
          </a:p>
          <a:p>
            <a:endParaRPr lang="sv-SE" dirty="0"/>
          </a:p>
          <a:p>
            <a:pPr>
              <a:lnSpc>
                <a:spcPct val="120000"/>
              </a:lnSpc>
            </a:pPr>
            <a:r>
              <a:rPr lang="sv-SE" sz="1200" b="1" dirty="0">
                <a:latin typeface="Times New Roman" panose="02020603050405020304" pitchFamily="18" charset="0"/>
                <a:cs typeface="Times New Roman" panose="02020603050405020304" pitchFamily="18" charset="0"/>
              </a:rPr>
              <a:t>Studiehandledarnas roll</a:t>
            </a:r>
          </a:p>
          <a:p>
            <a:pPr>
              <a:lnSpc>
                <a:spcPct val="120000"/>
              </a:lnSpc>
            </a:pPr>
            <a:r>
              <a:rPr lang="sv-SE" sz="1200" dirty="0">
                <a:latin typeface="Times New Roman" panose="02020603050405020304" pitchFamily="18" charset="0"/>
                <a:cs typeface="Times New Roman" panose="02020603050405020304" pitchFamily="18" charset="0"/>
              </a:rPr>
              <a:t>Studiehandledarna ska</a:t>
            </a:r>
            <a:r>
              <a:rPr lang="sv-SE" sz="1200" baseline="0" dirty="0">
                <a:latin typeface="Times New Roman" panose="02020603050405020304" pitchFamily="18" charset="0"/>
                <a:cs typeface="Times New Roman" panose="02020603050405020304" pitchFamily="18" charset="0"/>
              </a:rPr>
              <a:t> </a:t>
            </a:r>
            <a:r>
              <a:rPr lang="sv-SE" sz="1200" dirty="0">
                <a:latin typeface="Times New Roman" panose="02020603050405020304" pitchFamily="18" charset="0"/>
                <a:cs typeface="Times New Roman" panose="02020603050405020304" pitchFamily="18" charset="0"/>
              </a:rPr>
              <a:t>handleda elever att tillägna sig ämnesinnehåll som undervisas på svenska.</a:t>
            </a:r>
            <a:r>
              <a:rPr lang="sv-SE" sz="1200" baseline="0" dirty="0">
                <a:latin typeface="Times New Roman" panose="02020603050405020304" pitchFamily="18" charset="0"/>
                <a:cs typeface="Times New Roman" panose="02020603050405020304" pitchFamily="18" charset="0"/>
              </a:rPr>
              <a:t> Handledningen sker</a:t>
            </a:r>
            <a:r>
              <a:rPr lang="sv-SE" sz="1200" dirty="0">
                <a:latin typeface="Times New Roman" panose="02020603050405020304" pitchFamily="18" charset="0"/>
                <a:cs typeface="Times New Roman" panose="02020603050405020304" pitchFamily="18" charset="0"/>
              </a:rPr>
              <a:t> på elevens modersmål eller något annat språk eleven behärskar.</a:t>
            </a:r>
          </a:p>
          <a:p>
            <a:pPr>
              <a:lnSpc>
                <a:spcPct val="120000"/>
              </a:lnSpc>
            </a:pPr>
            <a:endParaRPr lang="sv-SE" sz="1200" dirty="0">
              <a:latin typeface="Times New Roman" panose="02020603050405020304" pitchFamily="18" charset="0"/>
              <a:cs typeface="Times New Roman" panose="02020603050405020304" pitchFamily="18" charset="0"/>
            </a:endParaRPr>
          </a:p>
          <a:p>
            <a:pPr>
              <a:lnSpc>
                <a:spcPct val="120000"/>
              </a:lnSpc>
            </a:pPr>
            <a:r>
              <a:rPr lang="sv-SE" sz="1200" dirty="0">
                <a:latin typeface="Times New Roman" panose="02020603050405020304" pitchFamily="18" charset="0"/>
                <a:cs typeface="Times New Roman" panose="02020603050405020304" pitchFamily="18" charset="0"/>
              </a:rPr>
              <a:t>Studiehandledarna</a:t>
            </a:r>
            <a:r>
              <a:rPr lang="sv-SE" sz="1200" baseline="0" dirty="0">
                <a:latin typeface="Times New Roman" panose="02020603050405020304" pitchFamily="18" charset="0"/>
                <a:cs typeface="Times New Roman" panose="02020603050405020304" pitchFamily="18" charset="0"/>
              </a:rPr>
              <a:t> ska </a:t>
            </a:r>
            <a:r>
              <a:rPr lang="sv-SE" sz="1200" dirty="0">
                <a:latin typeface="Times New Roman" panose="02020603050405020304" pitchFamily="18" charset="0"/>
                <a:cs typeface="Times New Roman" panose="02020603050405020304" pitchFamily="18" charset="0"/>
              </a:rPr>
              <a:t>stötta och främja utvecklingen av nyanlända elevers modersmål genom successivt införande av nya begrepp och fördjupning/nya betydelser av de eleven redan behärskar.</a:t>
            </a:r>
          </a:p>
          <a:p>
            <a:pPr>
              <a:lnSpc>
                <a:spcPct val="120000"/>
              </a:lnSpc>
            </a:pPr>
            <a:endParaRPr lang="sv-SE" sz="1200" dirty="0">
              <a:latin typeface="Times New Roman" panose="02020603050405020304" pitchFamily="18" charset="0"/>
              <a:cs typeface="Times New Roman" panose="02020603050405020304" pitchFamily="18" charset="0"/>
            </a:endParaRPr>
          </a:p>
          <a:p>
            <a:pPr>
              <a:lnSpc>
                <a:spcPct val="120000"/>
              </a:lnSpc>
            </a:pPr>
            <a:r>
              <a:rPr lang="sv-SE" sz="1200" dirty="0">
                <a:latin typeface="Times New Roman" panose="02020603050405020304" pitchFamily="18" charset="0"/>
                <a:cs typeface="Times New Roman" panose="02020603050405020304" pitchFamily="18" charset="0"/>
              </a:rPr>
              <a:t>Studiehandledaren är en aktiv utvecklare av elevens språk- och ämneskunskaper. </a:t>
            </a:r>
          </a:p>
          <a:p>
            <a:pPr>
              <a:lnSpc>
                <a:spcPct val="120000"/>
              </a:lnSpc>
            </a:pPr>
            <a:endParaRPr lang="sv-SE" sz="1200" dirty="0">
              <a:latin typeface="Times New Roman" panose="02020603050405020304" pitchFamily="18" charset="0"/>
              <a:cs typeface="Times New Roman" panose="02020603050405020304" pitchFamily="18" charset="0"/>
            </a:endParaRPr>
          </a:p>
          <a:p>
            <a:pPr>
              <a:lnSpc>
                <a:spcPct val="120000"/>
              </a:lnSpc>
            </a:pPr>
            <a:r>
              <a:rPr lang="sv-SE" sz="1200" dirty="0">
                <a:latin typeface="Times New Roman" panose="02020603050405020304" pitchFamily="18" charset="0"/>
                <a:cs typeface="Times New Roman" panose="02020603050405020304" pitchFamily="18" charset="0"/>
              </a:rPr>
              <a:t>Studiehandledarna ska samverka med ämneslärarna på elevens skola.</a:t>
            </a:r>
          </a:p>
          <a:p>
            <a:pPr>
              <a:lnSpc>
                <a:spcPct val="120000"/>
              </a:lnSpc>
            </a:pPr>
            <a:endParaRPr lang="sv-SE" sz="1200" dirty="0">
              <a:latin typeface="Times New Roman" panose="02020603050405020304" pitchFamily="18" charset="0"/>
              <a:cs typeface="Times New Roman" panose="02020603050405020304" pitchFamily="18" charset="0"/>
            </a:endParaRPr>
          </a:p>
          <a:p>
            <a:pPr>
              <a:lnSpc>
                <a:spcPct val="120000"/>
              </a:lnSpc>
            </a:pPr>
            <a:r>
              <a:rPr lang="sv-SE" sz="1200" dirty="0">
                <a:latin typeface="Times New Roman" panose="02020603050405020304" pitchFamily="18" charset="0"/>
                <a:cs typeface="Times New Roman" panose="02020603050405020304" pitchFamily="18" charset="0"/>
              </a:rPr>
              <a:t>Källa: </a:t>
            </a:r>
            <a:r>
              <a:rPr lang="sv-SE" sz="1200" dirty="0" err="1">
                <a:latin typeface="Times New Roman" panose="02020603050405020304" pitchFamily="18" charset="0"/>
                <a:cs typeface="Times New Roman" panose="02020603050405020304" pitchFamily="18" charset="0"/>
              </a:rPr>
              <a:t>Bunar</a:t>
            </a:r>
            <a:r>
              <a:rPr lang="sv-SE" sz="1200" baseline="0" dirty="0">
                <a:latin typeface="Times New Roman" panose="02020603050405020304" pitchFamily="18" charset="0"/>
                <a:cs typeface="Times New Roman" panose="02020603050405020304" pitchFamily="18" charset="0"/>
              </a:rPr>
              <a:t> </a:t>
            </a:r>
            <a:r>
              <a:rPr lang="sv-SE" sz="1200" baseline="0" dirty="0" err="1">
                <a:latin typeface="Times New Roman" panose="02020603050405020304" pitchFamily="18" charset="0"/>
                <a:cs typeface="Times New Roman" panose="02020603050405020304" pitchFamily="18" charset="0"/>
              </a:rPr>
              <a:t>Nihad</a:t>
            </a:r>
            <a:endParaRPr lang="sv-SE" sz="1200" dirty="0">
              <a:latin typeface="Times New Roman" panose="02020603050405020304" pitchFamily="18" charset="0"/>
              <a:cs typeface="Times New Roman" panose="02020603050405020304" pitchFamily="18" charset="0"/>
            </a:endParaRPr>
          </a:p>
          <a:p>
            <a:endParaRPr lang="sv-SE" dirty="0"/>
          </a:p>
        </p:txBody>
      </p:sp>
      <p:sp>
        <p:nvSpPr>
          <p:cNvPr id="4" name="Slide Number Placeholder 3"/>
          <p:cNvSpPr>
            <a:spLocks noGrp="1"/>
          </p:cNvSpPr>
          <p:nvPr>
            <p:ph type="sldNum" sz="quarter" idx="10"/>
          </p:nvPr>
        </p:nvSpPr>
        <p:spPr/>
        <p:txBody>
          <a:bodyPr/>
          <a:lstStyle/>
          <a:p>
            <a:fld id="{AC113758-4B63-40D7-B26B-F67CE25F1C5D}" type="slidenum">
              <a:rPr lang="sv-SE" smtClean="0"/>
              <a:t>11</a:t>
            </a:fld>
            <a:endParaRPr lang="sv-SE"/>
          </a:p>
        </p:txBody>
      </p:sp>
    </p:spTree>
    <p:extLst>
      <p:ext uri="{BB962C8B-B14F-4D97-AF65-F5344CB8AC3E}">
        <p14:creationId xmlns:p14="http://schemas.microsoft.com/office/powerpoint/2010/main" val="3918099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mn-ea"/>
                <a:cs typeface="+mn-cs"/>
              </a:rPr>
              <a:t>Läroplanerna för den svenska skolan är de styrdokument som alla skolor och all undervisning ska utgå ifrån. </a:t>
            </a:r>
          </a:p>
          <a:p>
            <a:r>
              <a:rPr lang="sv-SE" sz="1200" kern="1200" dirty="0">
                <a:solidFill>
                  <a:schemeClr val="tx1"/>
                </a:solidFill>
                <a:effectLst/>
                <a:latin typeface="+mn-lt"/>
                <a:ea typeface="+mn-ea"/>
                <a:cs typeface="+mn-cs"/>
              </a:rPr>
              <a:t>I skolans läroplaner, finns formulerat vad undervisningen ska ha för innehåll och de kunskapskrav som är gemensamma för alla elever i Sverige. </a:t>
            </a:r>
          </a:p>
          <a:p>
            <a:r>
              <a:rPr lang="sv-SE" sz="1200" kern="1200" dirty="0">
                <a:solidFill>
                  <a:schemeClr val="tx1"/>
                </a:solidFill>
                <a:effectLst/>
                <a:latin typeface="+mn-lt"/>
                <a:ea typeface="+mn-ea"/>
                <a:cs typeface="+mn-cs"/>
              </a:rPr>
              <a:t>Kunskapskraven är desamma oavsett var i Sverige man går i skola, men arbetssättet, hur man arbetar för att nå kunskapskraven avgör varje enskild lärare och skola. </a:t>
            </a:r>
          </a:p>
          <a:p>
            <a:endParaRPr lang="sv-SE" dirty="0"/>
          </a:p>
        </p:txBody>
      </p:sp>
      <p:sp>
        <p:nvSpPr>
          <p:cNvPr id="4" name="Slide Number Placeholder 3"/>
          <p:cNvSpPr>
            <a:spLocks noGrp="1"/>
          </p:cNvSpPr>
          <p:nvPr>
            <p:ph type="sldNum" sz="quarter" idx="10"/>
          </p:nvPr>
        </p:nvSpPr>
        <p:spPr/>
        <p:txBody>
          <a:bodyPr/>
          <a:lstStyle/>
          <a:p>
            <a:fld id="{AC113758-4B63-40D7-B26B-F67CE25F1C5D}" type="slidenum">
              <a:rPr lang="sv-SE" smtClean="0"/>
              <a:t>12</a:t>
            </a:fld>
            <a:endParaRPr lang="sv-SE"/>
          </a:p>
        </p:txBody>
      </p:sp>
    </p:spTree>
    <p:extLst>
      <p:ext uri="{BB962C8B-B14F-4D97-AF65-F5344CB8AC3E}">
        <p14:creationId xmlns:p14="http://schemas.microsoft.com/office/powerpoint/2010/main" val="4293472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mn-ea"/>
                <a:cs typeface="+mn-cs"/>
              </a:rPr>
              <a:t>Från höstterminen i årskurs 6 får eleverna betyg i slutet av varje termin. Efter den sista terminen i årskurs 9 får eleven sitt slutbetyg för grundskolan. Detta betyg används för att söka in på gymnasiet.</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Betygen sätts i skalan A, B, C, D, E och F. Betygen A – E är godkända betyg. Det högsta betyget är A. Betyget F betyder att eleven ännu inte har uppnått godkända kunskaper i ett ämne. </a:t>
            </a:r>
          </a:p>
          <a:p>
            <a:r>
              <a:rPr lang="sv-SE" sz="1200" kern="1200" dirty="0">
                <a:solidFill>
                  <a:schemeClr val="tx1"/>
                </a:solidFill>
                <a:effectLst/>
                <a:latin typeface="+mn-lt"/>
                <a:ea typeface="+mn-ea"/>
                <a:cs typeface="+mn-cs"/>
              </a:rPr>
              <a:t>Varje ämne har sina kunskapskrav. Kunskapskraven omfattar flera olika delar och skiljer sig åt beroende på ämne. Eleven ska exempelvis kunna använda ämnesspecifika ord på ett korrekt sätt och kunna använda faktakunskaper för att samtala om och skriva olika typer av texter som hör till ämnet (resonera, beskriva, förklara, jämföra, analysera </a:t>
            </a:r>
            <a:r>
              <a:rPr lang="sv-SE" sz="1200" kern="1200" dirty="0" err="1">
                <a:solidFill>
                  <a:schemeClr val="tx1"/>
                </a:solidFill>
                <a:effectLst/>
                <a:latin typeface="+mn-lt"/>
                <a:ea typeface="+mn-ea"/>
                <a:cs typeface="+mn-cs"/>
              </a:rPr>
              <a:t>etc</a:t>
            </a:r>
            <a:r>
              <a:rPr lang="sv-SE" sz="1200" kern="1200" dirty="0">
                <a:solidFill>
                  <a:schemeClr val="tx1"/>
                </a:solidFill>
                <a:effectLst/>
                <a:latin typeface="+mn-lt"/>
                <a:ea typeface="+mn-ea"/>
                <a:cs typeface="+mn-cs"/>
              </a:rPr>
              <a:t>).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Nyanlända elever bedöms utifrån samma kunskapskrav som elever som har hela sin skolgång i Sverige. Alla skolor arbetar</a:t>
            </a:r>
            <a:r>
              <a:rPr lang="sv-SE" sz="1200" kern="1200" baseline="0" dirty="0">
                <a:solidFill>
                  <a:schemeClr val="tx1"/>
                </a:solidFill>
                <a:effectLst/>
                <a:latin typeface="+mn-lt"/>
                <a:ea typeface="+mn-ea"/>
                <a:cs typeface="+mn-cs"/>
              </a:rPr>
              <a:t> med samma kunskapskrav. Dessa fastställs av skolverket.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Elever i årskurs 1-5 får skriftliga omdömen istället för betyg. Skriftliga omdömen ska visa vad eleven kan och ska även visa på vad eleven behöver utveckla för att nå kunskapskraven.</a:t>
            </a:r>
          </a:p>
          <a:p>
            <a:r>
              <a:rPr lang="sv-SE" sz="1200" kern="1200" dirty="0">
                <a:solidFill>
                  <a:schemeClr val="tx1"/>
                </a:solidFill>
                <a:effectLst/>
                <a:latin typeface="+mn-lt"/>
                <a:ea typeface="+mn-ea"/>
                <a:cs typeface="+mn-cs"/>
              </a:rPr>
              <a:t>I årskurserna 3, 6 och 9 genomförs nationella prov i flera ämnen. Tillsammans med andra, fortlöpande bedömningar får läraren en samlad bild av elevens kunskaper, vilket ligger till grund för omdöme/betygsättning. </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Betygssystemet för gymnasieskolan är detsamma som för grundskolan. Även på gymnasiet genomförs nationella prov i olika ämnen. </a:t>
            </a:r>
          </a:p>
          <a:p>
            <a:endParaRPr lang="sv-S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b="1" dirty="0"/>
              <a:t>Ställ frågan</a:t>
            </a:r>
            <a:r>
              <a:rPr lang="sv-SE" b="1" baseline="0" dirty="0"/>
              <a:t> om det är något gruppen </a:t>
            </a:r>
            <a:r>
              <a:rPr lang="sv-SE" b="1" dirty="0"/>
              <a:t>funderar över?</a:t>
            </a:r>
          </a:p>
          <a:p>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endParaRPr lang="sv-SE" dirty="0"/>
          </a:p>
          <a:p>
            <a:endParaRPr lang="sv-SE" dirty="0"/>
          </a:p>
        </p:txBody>
      </p:sp>
      <p:sp>
        <p:nvSpPr>
          <p:cNvPr id="4" name="Slide Number Placeholder 3"/>
          <p:cNvSpPr>
            <a:spLocks noGrp="1"/>
          </p:cNvSpPr>
          <p:nvPr>
            <p:ph type="sldNum" sz="quarter" idx="10"/>
          </p:nvPr>
        </p:nvSpPr>
        <p:spPr/>
        <p:txBody>
          <a:bodyPr/>
          <a:lstStyle/>
          <a:p>
            <a:fld id="{AC113758-4B63-40D7-B26B-F67CE25F1C5D}" type="slidenum">
              <a:rPr lang="sv-SE" smtClean="0"/>
              <a:t>13</a:t>
            </a:fld>
            <a:endParaRPr lang="sv-SE"/>
          </a:p>
        </p:txBody>
      </p:sp>
    </p:spTree>
    <p:extLst>
      <p:ext uri="{BB962C8B-B14F-4D97-AF65-F5344CB8AC3E}">
        <p14:creationId xmlns:p14="http://schemas.microsoft.com/office/powerpoint/2010/main" val="4138546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kern="1200" dirty="0">
                <a:solidFill>
                  <a:schemeClr val="tx1"/>
                </a:solidFill>
                <a:effectLst/>
                <a:latin typeface="+mn-lt"/>
                <a:ea typeface="+mn-ea"/>
                <a:cs typeface="+mn-cs"/>
              </a:rPr>
              <a:t>Kunskapssynen i den svenska skolan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Olika skolsystem premierar olika kunskaper. Den svenska skolan har gått från att värdesätta elevens förmåga att lära in och återberätta fakta utantill, till en kunskapssyn där elevernas förmåga att </a:t>
            </a:r>
            <a:r>
              <a:rPr lang="sv-SE" sz="1200" b="1" kern="1200" dirty="0">
                <a:solidFill>
                  <a:schemeClr val="tx1"/>
                </a:solidFill>
                <a:effectLst/>
                <a:latin typeface="+mn-lt"/>
                <a:ea typeface="+mn-ea"/>
                <a:cs typeface="+mn-cs"/>
              </a:rPr>
              <a:t>använda</a:t>
            </a:r>
            <a:r>
              <a:rPr lang="sv-SE" sz="1200" kern="1200" dirty="0">
                <a:solidFill>
                  <a:schemeClr val="tx1"/>
                </a:solidFill>
                <a:effectLst/>
                <a:latin typeface="+mn-lt"/>
                <a:ea typeface="+mn-ea"/>
                <a:cs typeface="+mn-cs"/>
              </a:rPr>
              <a:t> sina faktakunskaper värdesätts. Detta kan ske genom att eleverna får träna sig i att jämföra, dra slutsatser och  resonera om till exempel orsaker och konsekvenser. </a:t>
            </a:r>
          </a:p>
          <a:p>
            <a:r>
              <a:rPr lang="sv-SE" sz="1200" kern="1200" dirty="0">
                <a:solidFill>
                  <a:schemeClr val="tx1"/>
                </a:solidFill>
                <a:effectLst/>
                <a:latin typeface="+mn-lt"/>
                <a:ea typeface="+mn-ea"/>
                <a:cs typeface="+mn-cs"/>
              </a:rPr>
              <a:t>Eleverna får också utveckla sin förmåga att formulera egna åsikter och framföra argument</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Eleverna ges ansvar för sitt eget lärande genom att vara </a:t>
            </a:r>
            <a:r>
              <a:rPr lang="sv-SE" sz="1200" b="1" kern="1200" dirty="0">
                <a:solidFill>
                  <a:schemeClr val="tx1"/>
                </a:solidFill>
                <a:effectLst/>
                <a:latin typeface="+mn-lt"/>
                <a:ea typeface="+mn-ea"/>
                <a:cs typeface="+mn-cs"/>
              </a:rPr>
              <a:t>delaktig i sin egen lärprocess</a:t>
            </a:r>
            <a:r>
              <a:rPr lang="sv-SE" sz="1200" kern="1200" dirty="0">
                <a:solidFill>
                  <a:schemeClr val="tx1"/>
                </a:solidFill>
                <a:effectLst/>
                <a:latin typeface="+mn-lt"/>
                <a:ea typeface="+mn-ea"/>
                <a:cs typeface="+mn-cs"/>
              </a:rPr>
              <a:t>.</a:t>
            </a:r>
            <a:r>
              <a:rPr lang="sv-SE" sz="1200" kern="1200" baseline="0" dirty="0">
                <a:solidFill>
                  <a:schemeClr val="tx1"/>
                </a:solidFill>
                <a:effectLst/>
                <a:latin typeface="+mn-lt"/>
                <a:ea typeface="+mn-ea"/>
                <a:cs typeface="+mn-cs"/>
              </a:rPr>
              <a:t> Berätta hur detta går till på er skola. </a:t>
            </a:r>
          </a:p>
          <a:p>
            <a:endParaRPr lang="sv-SE" sz="1200" kern="1200" baseline="0" dirty="0">
              <a:solidFill>
                <a:schemeClr val="tx1"/>
              </a:solidFill>
              <a:effectLst/>
              <a:latin typeface="+mn-lt"/>
              <a:ea typeface="+mn-ea"/>
              <a:cs typeface="+mn-cs"/>
            </a:endParaRPr>
          </a:p>
          <a:p>
            <a:r>
              <a:rPr lang="sv-SE" sz="1200" b="1" kern="1200" baseline="0" dirty="0">
                <a:solidFill>
                  <a:schemeClr val="tx1"/>
                </a:solidFill>
                <a:effectLst/>
                <a:latin typeface="+mn-lt"/>
                <a:ea typeface="+mn-ea"/>
                <a:cs typeface="+mn-cs"/>
              </a:rPr>
              <a:t>Öppna upp för en diskussion om hur man ser på kunskap och vilka kunskaper som värderas.</a:t>
            </a:r>
            <a:endParaRPr lang="sv-SE" sz="1200" b="1" kern="1200" dirty="0">
              <a:solidFill>
                <a:schemeClr val="tx1"/>
              </a:solidFill>
              <a:effectLst/>
              <a:latin typeface="+mn-lt"/>
              <a:ea typeface="+mn-ea"/>
              <a:cs typeface="+mn-cs"/>
            </a:endParaRPr>
          </a:p>
          <a:p>
            <a:endParaRPr lang="sv-SE" dirty="0"/>
          </a:p>
          <a:p>
            <a:endParaRPr lang="sv-SE" dirty="0"/>
          </a:p>
        </p:txBody>
      </p:sp>
      <p:sp>
        <p:nvSpPr>
          <p:cNvPr id="4" name="Slide Number Placeholder 3"/>
          <p:cNvSpPr>
            <a:spLocks noGrp="1"/>
          </p:cNvSpPr>
          <p:nvPr>
            <p:ph type="sldNum" sz="quarter" idx="10"/>
          </p:nvPr>
        </p:nvSpPr>
        <p:spPr/>
        <p:txBody>
          <a:bodyPr/>
          <a:lstStyle/>
          <a:p>
            <a:fld id="{AC113758-4B63-40D7-B26B-F67CE25F1C5D}" type="slidenum">
              <a:rPr lang="sv-SE" smtClean="0"/>
              <a:t>14</a:t>
            </a:fld>
            <a:endParaRPr lang="sv-SE"/>
          </a:p>
        </p:txBody>
      </p:sp>
    </p:spTree>
    <p:extLst>
      <p:ext uri="{BB962C8B-B14F-4D97-AF65-F5344CB8AC3E}">
        <p14:creationId xmlns:p14="http://schemas.microsoft.com/office/powerpoint/2010/main" val="4242889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kern="1200" dirty="0">
                <a:solidFill>
                  <a:schemeClr val="tx1"/>
                </a:solidFill>
                <a:effectLst/>
                <a:latin typeface="+mn-lt"/>
                <a:ea typeface="+mn-ea"/>
                <a:cs typeface="+mn-cs"/>
              </a:rPr>
              <a:t>Fritidshem och öppen fritidsverksamhet</a:t>
            </a:r>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Fritidshem</a:t>
            </a:r>
            <a:r>
              <a:rPr lang="sv-SE" sz="1200" kern="1200" dirty="0">
                <a:solidFill>
                  <a:schemeClr val="tx1"/>
                </a:solidFill>
                <a:effectLst/>
                <a:latin typeface="+mn-lt"/>
                <a:ea typeface="+mn-ea"/>
                <a:cs typeface="+mn-cs"/>
              </a:rPr>
              <a:t> är den verksamhet där de yngre eleverna kan vara när skolan slutat för dagen. Detta gäller elever i Förskoleklass till årskurs 3. Här får barnen leka och utvecklas både kunskapsmässigt och socialt. Fritidshemmets verksamhet styrs av en egen läroplan. Fritidshemmet ligger ofta i skolans byggnader.</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För elever i årskurs 4-6 kan skolan erbjuda en </a:t>
            </a:r>
            <a:r>
              <a:rPr lang="sv-SE" sz="1200" b="1" kern="1200" dirty="0">
                <a:solidFill>
                  <a:schemeClr val="tx1"/>
                </a:solidFill>
                <a:effectLst/>
                <a:latin typeface="+mn-lt"/>
                <a:ea typeface="+mn-ea"/>
                <a:cs typeface="+mn-cs"/>
              </a:rPr>
              <a:t>öppen fritidsverksamhet</a:t>
            </a:r>
            <a:r>
              <a:rPr lang="sv-SE" sz="1200" kern="1200" dirty="0">
                <a:solidFill>
                  <a:schemeClr val="tx1"/>
                </a:solidFill>
                <a:effectLst/>
                <a:latin typeface="+mn-lt"/>
                <a:ea typeface="+mn-ea"/>
                <a:cs typeface="+mn-cs"/>
              </a:rPr>
              <a:t> som är placerad i eller nära skolan. </a:t>
            </a:r>
          </a:p>
          <a:p>
            <a:r>
              <a:rPr lang="sv-SE" sz="1200" kern="1200" dirty="0">
                <a:solidFill>
                  <a:schemeClr val="tx1"/>
                </a:solidFill>
                <a:effectLst/>
                <a:latin typeface="+mn-lt"/>
                <a:ea typeface="+mn-ea"/>
                <a:cs typeface="+mn-cs"/>
              </a:rPr>
              <a:t>Kommunen tar ut en avgift från föräldrarna för fritidshem och den öppna fritidsverksamheten. På en del skolor kallas den öppna verksamheten för fritidsklubb.</a:t>
            </a:r>
          </a:p>
          <a:p>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Beskriv hur dessa fritidsverksamheter är organiserade</a:t>
            </a:r>
            <a:r>
              <a:rPr lang="sv-SE" sz="1200" b="1" kern="1200" baseline="0" dirty="0">
                <a:solidFill>
                  <a:schemeClr val="tx1"/>
                </a:solidFill>
                <a:effectLst/>
                <a:latin typeface="+mn-lt"/>
                <a:ea typeface="+mn-ea"/>
                <a:cs typeface="+mn-cs"/>
              </a:rPr>
              <a:t> på skolan.</a:t>
            </a:r>
            <a:endParaRPr lang="sv-SE" sz="1200" b="1" kern="1200" dirty="0">
              <a:solidFill>
                <a:schemeClr val="tx1"/>
              </a:solidFill>
              <a:effectLst/>
              <a:latin typeface="+mn-lt"/>
              <a:ea typeface="+mn-ea"/>
              <a:cs typeface="+mn-cs"/>
            </a:endParaRPr>
          </a:p>
          <a:p>
            <a:endParaRPr lang="sv-SE" dirty="0"/>
          </a:p>
          <a:p>
            <a:endParaRPr lang="sv-SE" dirty="0"/>
          </a:p>
        </p:txBody>
      </p:sp>
      <p:sp>
        <p:nvSpPr>
          <p:cNvPr id="4" name="Slide Number Placeholder 3"/>
          <p:cNvSpPr>
            <a:spLocks noGrp="1"/>
          </p:cNvSpPr>
          <p:nvPr>
            <p:ph type="sldNum" sz="quarter" idx="10"/>
          </p:nvPr>
        </p:nvSpPr>
        <p:spPr/>
        <p:txBody>
          <a:bodyPr/>
          <a:lstStyle/>
          <a:p>
            <a:fld id="{AC113758-4B63-40D7-B26B-F67CE25F1C5D}" type="slidenum">
              <a:rPr lang="sv-SE" smtClean="0"/>
              <a:t>15</a:t>
            </a:fld>
            <a:endParaRPr lang="sv-SE"/>
          </a:p>
        </p:txBody>
      </p:sp>
    </p:spTree>
    <p:extLst>
      <p:ext uri="{BB962C8B-B14F-4D97-AF65-F5344CB8AC3E}">
        <p14:creationId xmlns:p14="http://schemas.microsoft.com/office/powerpoint/2010/main" val="1981627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Elevhälsa</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Eleverna ska trivas och må bra i skolan. Det är en viktig grund för gott självförtroende, tryggt socialt samspel och bra studieresultat. Därför har skolan ett elevhälsoteam som vid behov ska kunna stötta enskilda elever. Där ingår skolläkare, skolsköterska, psykolog, specialpedagog, studie- och yrkesvägledare samt kurator. Vissa finns i skolan flera dagar i veckan och andra kommer vid bokade tillfällen. Elevhälsan ska främst arbeta hälsofrämjande, förebyggande och ska stödja elevernas utveckling mot utbildningens mål. </a:t>
            </a:r>
          </a:p>
          <a:p>
            <a:endParaRPr lang="sv-SE" sz="1200" kern="1200" dirty="0">
              <a:solidFill>
                <a:schemeClr val="tx1"/>
              </a:solidFill>
              <a:effectLst/>
              <a:latin typeface="+mn-lt"/>
              <a:ea typeface="+mn-ea"/>
              <a:cs typeface="+mn-cs"/>
            </a:endParaRPr>
          </a:p>
          <a:p>
            <a:r>
              <a:rPr lang="sv-SE" dirty="0"/>
              <a:t>För skolläkare, skolsköterskor, kuratorer, skolpsykologer och personal med specialpedagogisk kompetens gäller en stark sekretess. </a:t>
            </a:r>
          </a:p>
          <a:p>
            <a:endParaRPr lang="sv-SE" sz="1200" kern="1200" baseline="0" dirty="0">
              <a:solidFill>
                <a:schemeClr val="tx1"/>
              </a:solidFill>
              <a:effectLst/>
              <a:latin typeface="+mn-lt"/>
              <a:ea typeface="+mn-ea"/>
              <a:cs typeface="+mn-cs"/>
            </a:endParaRPr>
          </a:p>
          <a:p>
            <a:r>
              <a:rPr lang="sv-SE" sz="1200" kern="1200" baseline="0" dirty="0">
                <a:solidFill>
                  <a:schemeClr val="tx1"/>
                </a:solidFill>
                <a:effectLst/>
                <a:latin typeface="+mn-lt"/>
                <a:ea typeface="+mn-ea"/>
                <a:cs typeface="+mn-cs"/>
              </a:rPr>
              <a:t>Uppmärksamma skillnaden mellan skolans elevhälsovård och dess syfte och den allmänna sjukvården. Förklara skillnaden när man som elev eller förälder kontaktar skolans elevhälsovård och den allmänna sjukvården.</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Beskriv hur elevhälsan är organiserad på skolan och hur man som förälder och/eller</a:t>
            </a:r>
            <a:r>
              <a:rPr lang="sv-SE" sz="1200" b="1" kern="1200" baseline="0" dirty="0">
                <a:solidFill>
                  <a:schemeClr val="tx1"/>
                </a:solidFill>
                <a:effectLst/>
                <a:latin typeface="+mn-lt"/>
                <a:ea typeface="+mn-ea"/>
                <a:cs typeface="+mn-cs"/>
              </a:rPr>
              <a:t> elev </a:t>
            </a:r>
            <a:r>
              <a:rPr lang="sv-SE" sz="1200" b="1" kern="1200" dirty="0">
                <a:solidFill>
                  <a:schemeClr val="tx1"/>
                </a:solidFill>
                <a:effectLst/>
                <a:latin typeface="+mn-lt"/>
                <a:ea typeface="+mn-ea"/>
                <a:cs typeface="+mn-cs"/>
              </a:rPr>
              <a:t>vid</a:t>
            </a:r>
            <a:r>
              <a:rPr lang="sv-SE" sz="1200" b="1" kern="1200" baseline="0" dirty="0">
                <a:solidFill>
                  <a:schemeClr val="tx1"/>
                </a:solidFill>
                <a:effectLst/>
                <a:latin typeface="+mn-lt"/>
                <a:ea typeface="+mn-ea"/>
                <a:cs typeface="+mn-cs"/>
              </a:rPr>
              <a:t> behov kommer i kontakt med de olika funktionerna.</a:t>
            </a:r>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16</a:t>
            </a:fld>
            <a:endParaRPr lang="sv-SE"/>
          </a:p>
        </p:txBody>
      </p:sp>
    </p:spTree>
    <p:extLst>
      <p:ext uri="{BB962C8B-B14F-4D97-AF65-F5344CB8AC3E}">
        <p14:creationId xmlns:p14="http://schemas.microsoft.com/office/powerpoint/2010/main" val="2699039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kern="1200" dirty="0">
                <a:solidFill>
                  <a:schemeClr val="tx1"/>
                </a:solidFill>
                <a:effectLst/>
                <a:latin typeface="+mn-lt"/>
                <a:ea typeface="+mn-ea"/>
                <a:cs typeface="+mn-cs"/>
              </a:rPr>
              <a:t>Vad gör skolans studie- och yrkesvägledare?</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På både grund- och gymnasieskolan finns det studie- och yrkesvägledare. De har kunskap om utbildningsvägar, yrken och arbetsmarknad</a:t>
            </a:r>
            <a:r>
              <a:rPr lang="sv-SE" sz="1200" i="1" kern="1200" dirty="0">
                <a:solidFill>
                  <a:schemeClr val="tx1"/>
                </a:solidFill>
                <a:effectLst/>
                <a:latin typeface="+mn-lt"/>
                <a:ea typeface="+mn-ea"/>
                <a:cs typeface="+mn-cs"/>
              </a:rPr>
              <a:t>. </a:t>
            </a:r>
          </a:p>
          <a:p>
            <a:endParaRPr lang="sv-SE" sz="1200" i="1"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När eleven ska studera vidare efter grundskolan eller gymnasiet, kan det vara svårt att veta vilka möjligheter som finns och vilka intagningskrav som gäller för olika utbildningar.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Det är viktigt att eleven får så mycket kunskap som möjligt innan valet görs. Studie- och yrkesvägledaren hjälper eleven att hitta rätt bland olika alternativ och stöttar eleven i processen.</a:t>
            </a:r>
          </a:p>
          <a:p>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Beskriv</a:t>
            </a:r>
            <a:r>
              <a:rPr lang="sv-SE" sz="1200" b="1" kern="1200" baseline="0" dirty="0">
                <a:solidFill>
                  <a:schemeClr val="tx1"/>
                </a:solidFill>
                <a:effectLst/>
                <a:latin typeface="+mn-lt"/>
                <a:ea typeface="+mn-ea"/>
                <a:cs typeface="+mn-cs"/>
              </a:rPr>
              <a:t> hur studie- och yrkesvägledaren arbetar på er skola.</a:t>
            </a:r>
            <a:endParaRPr lang="sv-SE" sz="1200" b="1"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AC113758-4B63-40D7-B26B-F67CE25F1C5D}" type="slidenum">
              <a:rPr lang="sv-SE" smtClean="0"/>
              <a:t>17</a:t>
            </a:fld>
            <a:endParaRPr lang="sv-SE"/>
          </a:p>
        </p:txBody>
      </p:sp>
    </p:spTree>
    <p:extLst>
      <p:ext uri="{BB962C8B-B14F-4D97-AF65-F5344CB8AC3E}">
        <p14:creationId xmlns:p14="http://schemas.microsoft.com/office/powerpoint/2010/main" val="2646742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kern="1200" dirty="0">
                <a:solidFill>
                  <a:schemeClr val="tx1"/>
                </a:solidFill>
                <a:effectLst/>
                <a:latin typeface="+mn-lt"/>
                <a:ea typeface="+mn-ea"/>
                <a:cs typeface="+mn-cs"/>
              </a:rPr>
              <a:t>Speciella skolformer</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För barn och ungdomar som har en utvecklingsstörning eller en allvarlig funktionsnedsättning finns speciella skolformer:. </a:t>
            </a:r>
          </a:p>
          <a:p>
            <a:r>
              <a:rPr lang="sv-SE" sz="1200" kern="1200" dirty="0">
                <a:solidFill>
                  <a:schemeClr val="tx1"/>
                </a:solidFill>
                <a:effectLst/>
                <a:latin typeface="+mn-lt"/>
                <a:ea typeface="+mn-ea"/>
                <a:cs typeface="+mn-cs"/>
              </a:rPr>
              <a:t> </a:t>
            </a:r>
          </a:p>
          <a:p>
            <a:r>
              <a:rPr lang="sv-SE" sz="1200" b="1" kern="1200" dirty="0">
                <a:solidFill>
                  <a:schemeClr val="tx1"/>
                </a:solidFill>
                <a:effectLst/>
                <a:latin typeface="+mn-lt"/>
                <a:ea typeface="+mn-ea"/>
                <a:cs typeface="+mn-cs"/>
              </a:rPr>
              <a:t>Specialskolan</a:t>
            </a:r>
            <a:r>
              <a:rPr lang="sv-SE" sz="1200" kern="1200" dirty="0">
                <a:solidFill>
                  <a:schemeClr val="tx1"/>
                </a:solidFill>
                <a:effectLst/>
                <a:latin typeface="+mn-lt"/>
                <a:ea typeface="+mn-ea"/>
                <a:cs typeface="+mn-cs"/>
              </a:rPr>
              <a:t> är till för elever som till exempel har en svårare synskada, hörselskada eller språkstörning. Skolan anpassar undervisningen utifrån de behov eleverna har. När eleverna går sista året i grundskolan söker de till gymnasieskolan. </a:t>
            </a:r>
          </a:p>
          <a:p>
            <a:r>
              <a:rPr lang="sv-SE" sz="1200" kern="1200" dirty="0">
                <a:solidFill>
                  <a:schemeClr val="tx1"/>
                </a:solidFill>
                <a:effectLst/>
                <a:latin typeface="+mn-lt"/>
                <a:ea typeface="+mn-ea"/>
                <a:cs typeface="+mn-cs"/>
              </a:rPr>
              <a:t> </a:t>
            </a:r>
          </a:p>
          <a:p>
            <a:r>
              <a:rPr lang="sv-SE" sz="1200" b="1" kern="1200" dirty="0">
                <a:solidFill>
                  <a:schemeClr val="tx1"/>
                </a:solidFill>
                <a:effectLst/>
                <a:latin typeface="+mn-lt"/>
                <a:ea typeface="+mn-ea"/>
                <a:cs typeface="+mn-cs"/>
              </a:rPr>
              <a:t>Grundsärskolan</a:t>
            </a:r>
            <a:r>
              <a:rPr lang="sv-SE" sz="1200" kern="1200" dirty="0">
                <a:solidFill>
                  <a:schemeClr val="tx1"/>
                </a:solidFill>
                <a:effectLst/>
                <a:latin typeface="+mn-lt"/>
                <a:ea typeface="+mn-ea"/>
                <a:cs typeface="+mn-cs"/>
              </a:rPr>
              <a:t> är till för de elever som inte klarar grundskolans kunskapskrav på grund av att de har utvecklingsstörning. Skolan anpassar undervisningen utifrån de behov eleverna har. Efter grundsärskolan kan eleverna fortsätta på gymnasiesärskolan.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Gymnasiesärskolan vänder sig till ungdomar med utvecklingsstörning och är fyraårig. Det finns nio yrkesinriktade program, men också individuella program för elever som behöver en utbildning som är anpassad för de egna förutsättningarna.</a:t>
            </a:r>
          </a:p>
          <a:p>
            <a:endParaRPr lang="sv-SE" dirty="0"/>
          </a:p>
        </p:txBody>
      </p:sp>
      <p:sp>
        <p:nvSpPr>
          <p:cNvPr id="4" name="Slide Number Placeholder 3"/>
          <p:cNvSpPr>
            <a:spLocks noGrp="1"/>
          </p:cNvSpPr>
          <p:nvPr>
            <p:ph type="sldNum" sz="quarter" idx="10"/>
          </p:nvPr>
        </p:nvSpPr>
        <p:spPr/>
        <p:txBody>
          <a:bodyPr/>
          <a:lstStyle/>
          <a:p>
            <a:fld id="{AC113758-4B63-40D7-B26B-F67CE25F1C5D}" type="slidenum">
              <a:rPr lang="sv-SE" smtClean="0"/>
              <a:t>18</a:t>
            </a:fld>
            <a:endParaRPr lang="sv-SE"/>
          </a:p>
        </p:txBody>
      </p:sp>
    </p:spTree>
    <p:extLst>
      <p:ext uri="{BB962C8B-B14F-4D97-AF65-F5344CB8AC3E}">
        <p14:creationId xmlns:p14="http://schemas.microsoft.com/office/powerpoint/2010/main" val="81211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kern="1200" dirty="0">
                <a:solidFill>
                  <a:schemeClr val="tx1"/>
                </a:solidFill>
                <a:effectLst/>
                <a:latin typeface="+mn-lt"/>
                <a:ea typeface="+mn-ea"/>
                <a:cs typeface="+mn-cs"/>
              </a:rPr>
              <a:t>Utvecklingssamtal och föräldramöten  </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Varje termin träffas eleven, läraren och vårdnadshavare</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för att samtala om hur eleven utvecklas socialt och kunskapsmässigt i de olika ämnena. </a:t>
            </a:r>
          </a:p>
          <a:p>
            <a:r>
              <a:rPr lang="sv-SE"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Förälderns engagemang, erfarenheter och kunskaper, gagnar elevens kunskapsutveckling.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Som vårdnadshavare</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är man alltid välkommen att kontakta skolan, läraren eller rektor om man har frågor eller funderingar om barnets skolgång.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I utvecklingssamtalet får föräldern</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veta hur barnet klarar sig i skolan.</a:t>
            </a:r>
            <a:r>
              <a:rPr lang="sv-SE" sz="1200" kern="1200" baseline="0" dirty="0">
                <a:solidFill>
                  <a:schemeClr val="tx1"/>
                </a:solidFill>
                <a:effectLst/>
                <a:latin typeface="+mn-lt"/>
                <a:ea typeface="+mn-ea"/>
                <a:cs typeface="+mn-cs"/>
              </a:rPr>
              <a:t> H</a:t>
            </a:r>
            <a:r>
              <a:rPr lang="sv-SE" sz="1200" kern="1200" dirty="0">
                <a:solidFill>
                  <a:schemeClr val="tx1"/>
                </a:solidFill>
                <a:effectLst/>
                <a:latin typeface="+mn-lt"/>
                <a:ea typeface="+mn-ea"/>
                <a:cs typeface="+mn-cs"/>
              </a:rPr>
              <a:t>ur det går i de olika ämnena och hur eleven ska lära sig mera och utvecklas socialt och kunskapsmässigt. Läraren informerar om elevens lärande, med huvudfokus på att se och planera framåt. </a:t>
            </a:r>
          </a:p>
          <a:p>
            <a:r>
              <a:rPr lang="sv-SE" sz="1200" kern="1200" dirty="0">
                <a:solidFill>
                  <a:schemeClr val="tx1"/>
                </a:solidFill>
                <a:effectLst/>
                <a:latin typeface="+mn-lt"/>
                <a:ea typeface="+mn-ea"/>
                <a:cs typeface="+mn-cs"/>
              </a:rPr>
              <a:t>Tillsammans diskuteras hur eleven kan lära sig mer, och hur eleven kan utveckla sina sociala förmågor.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Underlag för samtalet skickas hem i förväg på papper eller nås via skolans digitala plattform. Det är viktigt att förälder</a:t>
            </a:r>
            <a:r>
              <a:rPr lang="sv-SE" sz="1200" kern="1200" baseline="0" dirty="0">
                <a:solidFill>
                  <a:schemeClr val="tx1"/>
                </a:solidFill>
                <a:effectLst/>
                <a:latin typeface="+mn-lt"/>
                <a:ea typeface="+mn-ea"/>
                <a:cs typeface="+mn-cs"/>
              </a:rPr>
              <a:t> och barn</a:t>
            </a:r>
            <a:r>
              <a:rPr lang="sv-SE" sz="1200" kern="1200" dirty="0">
                <a:solidFill>
                  <a:schemeClr val="tx1"/>
                </a:solidFill>
                <a:effectLst/>
                <a:latin typeface="+mn-lt"/>
                <a:ea typeface="+mn-ea"/>
                <a:cs typeface="+mn-cs"/>
              </a:rPr>
              <a:t> förbereder sig</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genom att ta del</a:t>
            </a:r>
            <a:r>
              <a:rPr lang="sv-SE" sz="1200" kern="1200" baseline="0" dirty="0">
                <a:solidFill>
                  <a:schemeClr val="tx1"/>
                </a:solidFill>
                <a:effectLst/>
                <a:latin typeface="+mn-lt"/>
                <a:ea typeface="+mn-ea"/>
                <a:cs typeface="+mn-cs"/>
              </a:rPr>
              <a:t> av </a:t>
            </a:r>
            <a:r>
              <a:rPr lang="sv-SE" sz="1200" kern="1200" dirty="0">
                <a:solidFill>
                  <a:schemeClr val="tx1"/>
                </a:solidFill>
                <a:effectLst/>
                <a:latin typeface="+mn-lt"/>
                <a:ea typeface="+mn-ea"/>
                <a:cs typeface="+mn-cs"/>
              </a:rPr>
              <a:t>den hemskickade dokumentationen. </a:t>
            </a:r>
          </a:p>
          <a:p>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ge dig</a:t>
            </a:r>
          </a:p>
          <a:p>
            <a:r>
              <a:rPr lang="sv-SE" sz="1200" b="1" kern="1200" dirty="0">
                <a:solidFill>
                  <a:schemeClr val="tx1"/>
                </a:solidFill>
                <a:effectLst/>
                <a:latin typeface="+mn-lt"/>
                <a:ea typeface="+mn-ea"/>
                <a:cs typeface="+mn-cs"/>
              </a:rPr>
              <a:t>regelbunden</a:t>
            </a:r>
          </a:p>
          <a:p>
            <a:r>
              <a:rPr lang="sv-SE" sz="1200" b="1" kern="1200" dirty="0">
                <a:solidFill>
                  <a:schemeClr val="tx1"/>
                </a:solidFill>
                <a:effectLst/>
                <a:latin typeface="+mn-lt"/>
                <a:ea typeface="+mn-ea"/>
                <a:cs typeface="+mn-cs"/>
              </a:rPr>
              <a:t>information om</a:t>
            </a:r>
          </a:p>
          <a:p>
            <a:r>
              <a:rPr lang="sv-SE" sz="1200" b="1" kern="1200" dirty="0">
                <a:solidFill>
                  <a:schemeClr val="tx1"/>
                </a:solidFill>
                <a:effectLst/>
                <a:latin typeface="+mn-lt"/>
                <a:ea typeface="+mn-ea"/>
                <a:cs typeface="+mn-cs"/>
              </a:rPr>
              <a:t>arbetet i skolan och</a:t>
            </a:r>
          </a:p>
          <a:p>
            <a:r>
              <a:rPr lang="sv-SE" sz="1200" b="1" kern="1200" dirty="0">
                <a:solidFill>
                  <a:schemeClr val="tx1"/>
                </a:solidFill>
                <a:effectLst/>
                <a:latin typeface="+mn-lt"/>
                <a:ea typeface="+mn-ea"/>
                <a:cs typeface="+mn-cs"/>
              </a:rPr>
              <a:t>kontakta dig om det finns</a:t>
            </a:r>
          </a:p>
          <a:p>
            <a:r>
              <a:rPr lang="sv-SE" sz="1200" b="1" kern="1200" dirty="0">
                <a:solidFill>
                  <a:schemeClr val="tx1"/>
                </a:solidFill>
                <a:effectLst/>
                <a:latin typeface="+mn-lt"/>
                <a:ea typeface="+mn-ea"/>
                <a:cs typeface="+mn-cs"/>
              </a:rPr>
              <a:t>någon oro kring ditt</a:t>
            </a:r>
          </a:p>
          <a:p>
            <a:r>
              <a:rPr lang="sv-SE" sz="1200" b="1" kern="1200" dirty="0">
                <a:solidFill>
                  <a:schemeClr val="tx1"/>
                </a:solidFill>
                <a:effectLst/>
                <a:latin typeface="+mn-lt"/>
                <a:ea typeface="+mn-ea"/>
                <a:cs typeface="+mn-cs"/>
              </a:rPr>
              <a:t>barns utveckling</a:t>
            </a:r>
          </a:p>
          <a:p>
            <a:r>
              <a:rPr lang="sv-SE" sz="1200" b="1" kern="1200" dirty="0">
                <a:solidFill>
                  <a:schemeClr val="tx1"/>
                </a:solidFill>
                <a:effectLst/>
                <a:latin typeface="+mn-lt"/>
                <a:ea typeface="+mn-ea"/>
                <a:cs typeface="+mn-cs"/>
              </a:rPr>
              <a:t>eller situation</a:t>
            </a:r>
          </a:p>
          <a:p>
            <a:r>
              <a:rPr lang="sv-SE" sz="1200" b="1" kern="1200" dirty="0">
                <a:solidFill>
                  <a:schemeClr val="tx1"/>
                </a:solidFill>
                <a:effectLst/>
                <a:latin typeface="+mn-lt"/>
                <a:ea typeface="+mn-ea"/>
                <a:cs typeface="+mn-cs"/>
              </a:rPr>
              <a:t>på skolan.</a:t>
            </a:r>
          </a:p>
          <a:p>
            <a:r>
              <a:rPr lang="sv-SE" sz="1200" b="1" kern="1200" dirty="0">
                <a:solidFill>
                  <a:schemeClr val="tx1"/>
                </a:solidFill>
                <a:effectLst/>
                <a:latin typeface="+mn-lt"/>
                <a:ea typeface="+mn-ea"/>
                <a:cs typeface="+mn-cs"/>
              </a:rPr>
              <a:t>Beskriv hur rutinerna ser ut och hur kontakten mellan hem</a:t>
            </a:r>
            <a:r>
              <a:rPr lang="sv-SE" sz="1200" b="1" kern="1200" baseline="0" dirty="0">
                <a:solidFill>
                  <a:schemeClr val="tx1"/>
                </a:solidFill>
                <a:effectLst/>
                <a:latin typeface="+mn-lt"/>
                <a:ea typeface="+mn-ea"/>
                <a:cs typeface="+mn-cs"/>
              </a:rPr>
              <a:t> och skola fungerar på er skola.</a:t>
            </a:r>
            <a:endParaRPr lang="sv-SE" sz="1200" b="1"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AC113758-4B63-40D7-B26B-F67CE25F1C5D}" type="slidenum">
              <a:rPr lang="sv-SE" smtClean="0"/>
              <a:t>19</a:t>
            </a:fld>
            <a:endParaRPr lang="sv-SE"/>
          </a:p>
        </p:txBody>
      </p:sp>
    </p:spTree>
    <p:extLst>
      <p:ext uri="{BB962C8B-B14F-4D97-AF65-F5344CB8AC3E}">
        <p14:creationId xmlns:p14="http://schemas.microsoft.com/office/powerpoint/2010/main" val="1693358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 </a:t>
            </a:r>
            <a:r>
              <a:rPr lang="sv-SE" altLang="en-US" sz="1200" dirty="0" err="1">
                <a:latin typeface="Times New Roman" pitchFamily="18" charset="0"/>
                <a:cs typeface="Times New Roman" pitchFamily="18" charset="0"/>
              </a:rPr>
              <a:t>Nihad</a:t>
            </a:r>
            <a:r>
              <a:rPr lang="sv-SE" altLang="en-US" sz="1200" dirty="0">
                <a:latin typeface="Times New Roman" pitchFamily="18" charset="0"/>
                <a:cs typeface="Times New Roman" pitchFamily="18" charset="0"/>
              </a:rPr>
              <a:t> </a:t>
            </a:r>
            <a:r>
              <a:rPr lang="sv-SE" altLang="en-US" sz="1200" dirty="0" err="1">
                <a:latin typeface="Times New Roman" pitchFamily="18" charset="0"/>
                <a:cs typeface="Times New Roman" pitchFamily="18" charset="0"/>
              </a:rPr>
              <a:t>Bunar</a:t>
            </a:r>
            <a:r>
              <a:rPr lang="sv-SE" altLang="en-US" sz="1200" baseline="0" dirty="0">
                <a:latin typeface="Times New Roman" pitchFamily="18" charset="0"/>
                <a:cs typeface="Times New Roman" pitchFamily="18" charset="0"/>
              </a:rPr>
              <a:t>, professor vid Barn- och ungdomsvetenskapliga institutionen på Stockholms Universitet</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AC113758-4B63-40D7-B26B-F67CE25F1C5D}" type="slidenum">
              <a:rPr lang="sv-SE" smtClean="0"/>
              <a:t>2</a:t>
            </a:fld>
            <a:endParaRPr lang="sv-SE"/>
          </a:p>
        </p:txBody>
      </p:sp>
    </p:spTree>
    <p:extLst>
      <p:ext uri="{BB962C8B-B14F-4D97-AF65-F5344CB8AC3E}">
        <p14:creationId xmlns:p14="http://schemas.microsoft.com/office/powerpoint/2010/main" val="1792545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baseline="0" dirty="0">
                <a:solidFill>
                  <a:schemeClr val="tx1"/>
                </a:solidFill>
                <a:effectLst/>
                <a:latin typeface="+mn-lt"/>
                <a:ea typeface="+mn-ea"/>
                <a:cs typeface="+mn-cs"/>
              </a:rPr>
              <a:t>Under vårterminen i årskurs 9 söker de flesta elever till gymnasieskolan.</a:t>
            </a:r>
          </a:p>
          <a:p>
            <a:endParaRPr lang="sv-SE" sz="1200" kern="1200" baseline="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Det finns både yrkesprogram och högskoleförberedande program. För att bli behörig för studier på yrkesprogram krävs godkända betyg i minst åtta ämnen och för högskoleförberedande program krävs godkända betyg i elva ämnen. Modersmål kan vara ett av ämnena. </a:t>
            </a:r>
          </a:p>
          <a:p>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Språkintroduktionsprogrammet</a:t>
            </a:r>
            <a:r>
              <a:rPr lang="sv-SE" sz="1200" kern="1200" dirty="0">
                <a:solidFill>
                  <a:schemeClr val="tx1"/>
                </a:solidFill>
                <a:effectLst/>
                <a:latin typeface="+mn-lt"/>
                <a:ea typeface="+mn-ea"/>
                <a:cs typeface="+mn-cs"/>
              </a:rPr>
              <a:t> anordnas för elever som inte har betyg i svenska på grund av att de är nyanlända. Syftet med språkintroduktion är att eleven först och främsta ska läsa svenska som andraspråk, därefter övriga grundskoleämnen eller andra kurser som eleven behöver för vidare studier eller arbete.</a:t>
            </a:r>
          </a:p>
          <a:p>
            <a:r>
              <a:rPr lang="sv-SE" sz="1200" kern="1200" dirty="0">
                <a:solidFill>
                  <a:schemeClr val="tx1"/>
                </a:solidFill>
                <a:effectLst/>
                <a:latin typeface="+mn-lt"/>
                <a:ea typeface="+mn-ea"/>
                <a:cs typeface="+mn-cs"/>
              </a:rPr>
              <a:t>Det finns även</a:t>
            </a:r>
            <a:r>
              <a:rPr lang="sv-SE" sz="1200" kern="1200" baseline="0" dirty="0">
                <a:solidFill>
                  <a:schemeClr val="tx1"/>
                </a:solidFill>
                <a:effectLst/>
                <a:latin typeface="+mn-lt"/>
                <a:ea typeface="+mn-ea"/>
                <a:cs typeface="+mn-cs"/>
              </a:rPr>
              <a:t> fler introduktionsprogram för elever som inte blir behörig till ett nationellt program.</a:t>
            </a:r>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AC113758-4B63-40D7-B26B-F67CE25F1C5D}" type="slidenum">
              <a:rPr lang="sv-SE" smtClean="0"/>
              <a:t>20</a:t>
            </a:fld>
            <a:endParaRPr lang="sv-SE"/>
          </a:p>
        </p:txBody>
      </p:sp>
    </p:spTree>
    <p:extLst>
      <p:ext uri="{BB962C8B-B14F-4D97-AF65-F5344CB8AC3E}">
        <p14:creationId xmlns:p14="http://schemas.microsoft.com/office/powerpoint/2010/main" val="4142997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mn-ea"/>
                <a:cs typeface="+mn-cs"/>
              </a:rPr>
              <a:t>Den svenska skolan vilar på</a:t>
            </a:r>
            <a:r>
              <a:rPr lang="sv-SE" sz="1200" b="1"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grundläggande </a:t>
            </a:r>
            <a:r>
              <a:rPr lang="sv-SE" sz="1200" b="1" kern="1200" dirty="0">
                <a:solidFill>
                  <a:schemeClr val="tx1"/>
                </a:solidFill>
                <a:effectLst/>
                <a:latin typeface="+mn-lt"/>
                <a:ea typeface="+mn-ea"/>
                <a:cs typeface="+mn-cs"/>
              </a:rPr>
              <a:t>demokratiska värden</a:t>
            </a:r>
            <a:r>
              <a:rPr lang="sv-SE" sz="1200" kern="1200" dirty="0">
                <a:solidFill>
                  <a:schemeClr val="tx1"/>
                </a:solidFill>
                <a:effectLst/>
                <a:latin typeface="+mn-lt"/>
                <a:ea typeface="+mn-ea"/>
                <a:cs typeface="+mn-cs"/>
              </a:rPr>
              <a:t>, på lagar och förordningar.</a:t>
            </a:r>
          </a:p>
          <a:p>
            <a:r>
              <a:rPr lang="sv-SE" sz="1200" kern="1200" dirty="0">
                <a:solidFill>
                  <a:schemeClr val="tx1"/>
                </a:solidFill>
                <a:effectLst/>
                <a:latin typeface="+mn-lt"/>
                <a:ea typeface="+mn-ea"/>
                <a:cs typeface="+mn-cs"/>
              </a:rPr>
              <a:t>Skolan arbetar aktivt med </a:t>
            </a:r>
            <a:r>
              <a:rPr lang="sv-SE" sz="1200" b="1" kern="1200" dirty="0">
                <a:solidFill>
                  <a:schemeClr val="tx1"/>
                </a:solidFill>
                <a:effectLst/>
                <a:latin typeface="+mn-lt"/>
                <a:ea typeface="+mn-ea"/>
                <a:cs typeface="+mn-cs"/>
              </a:rPr>
              <a:t>jämställdhet, yttrandefrihet och allas lika värde</a:t>
            </a:r>
            <a:r>
              <a:rPr lang="sv-SE" sz="1200" kern="1200" dirty="0">
                <a:solidFill>
                  <a:schemeClr val="tx1"/>
                </a:solidFill>
                <a:effectLst/>
                <a:latin typeface="+mn-lt"/>
                <a:ea typeface="+mn-ea"/>
                <a:cs typeface="+mn-cs"/>
              </a:rPr>
              <a:t>. Varje enskild människa har både rättigheter och skyldigheter. </a:t>
            </a:r>
          </a:p>
          <a:p>
            <a:endParaRPr lang="sv-SE"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Jämställdhet</a:t>
            </a:r>
            <a:r>
              <a:rPr lang="sv-SE" sz="1200" kern="1200" baseline="0" dirty="0">
                <a:solidFill>
                  <a:schemeClr val="tx1"/>
                </a:solidFill>
                <a:effectLst/>
                <a:latin typeface="+mn-lt"/>
                <a:ea typeface="+mn-ea"/>
                <a:cs typeface="+mn-cs"/>
              </a:rPr>
              <a:t> mellan könen- Alla </a:t>
            </a:r>
            <a:r>
              <a:rPr lang="sv-SE" sz="1200" kern="1200" dirty="0">
                <a:solidFill>
                  <a:schemeClr val="tx1"/>
                </a:solidFill>
                <a:effectLst/>
                <a:latin typeface="+mn-lt"/>
                <a:ea typeface="+mn-ea"/>
                <a:cs typeface="+mn-cs"/>
              </a:rPr>
              <a:t>deltar i alla ämnen och alla lektioner i skolan utan begränsningar.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Skolan är konfessionsfri. Läraren</a:t>
            </a:r>
            <a:r>
              <a:rPr lang="sv-SE" sz="1200" kern="1200" baseline="0" dirty="0">
                <a:solidFill>
                  <a:schemeClr val="tx1"/>
                </a:solidFill>
                <a:effectLst/>
                <a:latin typeface="+mn-lt"/>
                <a:ea typeface="+mn-ea"/>
                <a:cs typeface="+mn-cs"/>
              </a:rPr>
              <a:t> får </a:t>
            </a:r>
            <a:r>
              <a:rPr lang="sv-SE" sz="1200" kern="1200" dirty="0">
                <a:solidFill>
                  <a:schemeClr val="tx1"/>
                </a:solidFill>
                <a:effectLst/>
                <a:latin typeface="+mn-lt"/>
                <a:ea typeface="+mn-ea"/>
                <a:cs typeface="+mn-cs"/>
              </a:rPr>
              <a:t>inte påverka eleverna i någon religiös riktning och ingen enskild religion får påverka utbildningens innehåll.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200" kern="1200" dirty="0">
              <a:solidFill>
                <a:schemeClr val="tx1"/>
              </a:solidFill>
              <a:effectLst/>
              <a:latin typeface="+mn-lt"/>
              <a:ea typeface="+mn-ea"/>
              <a:cs typeface="+mn-cs"/>
            </a:endParaRPr>
          </a:p>
          <a:p>
            <a:r>
              <a:rPr lang="sv-SE" b="1" dirty="0"/>
              <a:t>Låt föräldrarna få reflektera kring de</a:t>
            </a:r>
            <a:r>
              <a:rPr lang="sv-SE" b="1" baseline="0" dirty="0"/>
              <a:t> olika begreppen</a:t>
            </a:r>
            <a:r>
              <a:rPr lang="sv-SE" b="1" dirty="0"/>
              <a:t>.</a:t>
            </a:r>
          </a:p>
          <a:p>
            <a:endParaRPr lang="sv-SE" dirty="0"/>
          </a:p>
        </p:txBody>
      </p:sp>
      <p:sp>
        <p:nvSpPr>
          <p:cNvPr id="4" name="Slide Number Placeholder 3"/>
          <p:cNvSpPr>
            <a:spLocks noGrp="1"/>
          </p:cNvSpPr>
          <p:nvPr>
            <p:ph type="sldNum" sz="quarter" idx="10"/>
          </p:nvPr>
        </p:nvSpPr>
        <p:spPr/>
        <p:txBody>
          <a:bodyPr/>
          <a:lstStyle/>
          <a:p>
            <a:fld id="{AC113758-4B63-40D7-B26B-F67CE25F1C5D}" type="slidenum">
              <a:rPr lang="sv-SE" smtClean="0"/>
              <a:t>21</a:t>
            </a:fld>
            <a:endParaRPr lang="sv-SE"/>
          </a:p>
        </p:txBody>
      </p:sp>
    </p:spTree>
    <p:extLst>
      <p:ext uri="{BB962C8B-B14F-4D97-AF65-F5344CB8AC3E}">
        <p14:creationId xmlns:p14="http://schemas.microsoft.com/office/powerpoint/2010/main" val="3991971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Du kan förvänta dig att skolan arbetar för att ge alla</a:t>
            </a:r>
            <a:r>
              <a:rPr lang="sv-SE" baseline="0" dirty="0"/>
              <a:t> elever de bästa förutsättningarna för att lära och utvecklas.</a:t>
            </a:r>
          </a:p>
          <a:p>
            <a:endParaRPr lang="sv-SE" baseline="0" dirty="0"/>
          </a:p>
          <a:p>
            <a:pPr marL="0" indent="0">
              <a:buNone/>
            </a:pPr>
            <a:r>
              <a:rPr lang="sv-SE" b="1" dirty="0"/>
              <a:t>Skolan ska</a:t>
            </a:r>
            <a:endParaRPr lang="sv-SE" dirty="0"/>
          </a:p>
          <a:p>
            <a:pPr marL="171450" lvl="0" indent="-171450">
              <a:buFont typeface="Arial" panose="020B0604020202020204" pitchFamily="34" charset="0"/>
              <a:buChar char="•"/>
            </a:pPr>
            <a:r>
              <a:rPr lang="sv-SE" sz="1200" dirty="0"/>
              <a:t>ge ditt barn möjlighet att tillägna sig goda kunskaper och en god social kompetens.</a:t>
            </a:r>
          </a:p>
          <a:p>
            <a:pPr marL="171450" lvl="0" indent="-171450">
              <a:buFont typeface="Arial" panose="020B0604020202020204" pitchFamily="34" charset="0"/>
              <a:buChar char="•"/>
            </a:pPr>
            <a:r>
              <a:rPr lang="sv-SE" sz="1200" dirty="0"/>
              <a:t>hjälpa ditt barn att förstå målen för varje ämne i varje årskurs så att ditt barn kan ta ansvar för sitt lärande.</a:t>
            </a:r>
          </a:p>
          <a:p>
            <a:pPr marL="171450" lvl="0" indent="-171450">
              <a:buFont typeface="Arial" panose="020B0604020202020204" pitchFamily="34" charset="0"/>
              <a:buChar char="•"/>
            </a:pPr>
            <a:r>
              <a:rPr lang="sv-SE" sz="1200" dirty="0"/>
              <a:t>hjälpa ditt barn att förstå vad just den hen ska lära sig att utveckla för att nå kunskapsmålen. </a:t>
            </a:r>
          </a:p>
          <a:p>
            <a:pPr marL="171450" lvl="0" indent="-171450">
              <a:buFont typeface="Arial" panose="020B0604020202020204" pitchFamily="34" charset="0"/>
              <a:buChar char="•"/>
            </a:pPr>
            <a:r>
              <a:rPr lang="sv-SE" sz="1200" dirty="0"/>
              <a:t>utbilda ditt barn till att ha ett demokratiskt förhållningssätt.</a:t>
            </a:r>
          </a:p>
          <a:p>
            <a:pPr marL="171450" lvl="0" indent="-171450">
              <a:buFont typeface="Arial" panose="020B0604020202020204" pitchFamily="34" charset="0"/>
              <a:buChar char="•"/>
            </a:pPr>
            <a:r>
              <a:rPr lang="sv-SE" sz="1200" dirty="0"/>
              <a:t>arbeta aktivt för jämställdhet genom att flickor och pojkar bemöts likvärdigt.</a:t>
            </a:r>
          </a:p>
          <a:p>
            <a:pPr marL="171450" lvl="0" indent="-171450">
              <a:buFont typeface="Arial" panose="020B0604020202020204" pitchFamily="34" charset="0"/>
              <a:buChar char="•"/>
            </a:pPr>
            <a:r>
              <a:rPr lang="sv-SE" sz="1200" dirty="0"/>
              <a:t>arbeta för att ditt barn inte utsätts eller utsätter en annan elev för mobbning, kränkningar eller diskriminering. Och om det ändå händer ska skolan arbeta för att det snarast upphör.</a:t>
            </a:r>
          </a:p>
          <a:p>
            <a:pPr marL="171450" lvl="0" indent="-171450">
              <a:buFont typeface="Arial" panose="020B0604020202020204" pitchFamily="34" charset="0"/>
              <a:buChar char="•"/>
            </a:pPr>
            <a:r>
              <a:rPr lang="sv-SE" sz="1200" dirty="0"/>
              <a:t> ge dig regelbunden information om arbetet i skolan och kontakta dig om det finns någon oro kring ditt barns utveckling eller situation på skolan.</a:t>
            </a:r>
          </a:p>
        </p:txBody>
      </p:sp>
      <p:sp>
        <p:nvSpPr>
          <p:cNvPr id="4" name="Platshållare för bildnummer 3"/>
          <p:cNvSpPr>
            <a:spLocks noGrp="1"/>
          </p:cNvSpPr>
          <p:nvPr>
            <p:ph type="sldNum" sz="quarter" idx="10"/>
          </p:nvPr>
        </p:nvSpPr>
        <p:spPr/>
        <p:txBody>
          <a:bodyPr/>
          <a:lstStyle/>
          <a:p>
            <a:fld id="{AC113758-4B63-40D7-B26B-F67CE25F1C5D}" type="slidenum">
              <a:rPr lang="sv-SE" smtClean="0"/>
              <a:t>22</a:t>
            </a:fld>
            <a:endParaRPr lang="sv-SE"/>
          </a:p>
        </p:txBody>
      </p:sp>
    </p:spTree>
    <p:extLst>
      <p:ext uri="{BB962C8B-B14F-4D97-AF65-F5344CB8AC3E}">
        <p14:creationId xmlns:p14="http://schemas.microsoft.com/office/powerpoint/2010/main" val="4082397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Du kan förvänta dig att skolan arbetar för att ge alla</a:t>
            </a:r>
            <a:r>
              <a:rPr lang="sv-SE" baseline="0" dirty="0"/>
              <a:t> elever de bästa förutsättningarna för att lära och utvecklas.</a:t>
            </a:r>
          </a:p>
          <a:p>
            <a:endParaRPr lang="sv-SE" baseline="0" dirty="0"/>
          </a:p>
          <a:p>
            <a:pPr marL="0" indent="0">
              <a:buNone/>
            </a:pPr>
            <a:r>
              <a:rPr lang="sv-SE" b="1" dirty="0"/>
              <a:t>Skolan ska</a:t>
            </a:r>
            <a:endParaRPr lang="sv-SE" dirty="0"/>
          </a:p>
          <a:p>
            <a:pPr marL="171450" lvl="0" indent="-171450">
              <a:buFont typeface="Arial" panose="020B0604020202020204" pitchFamily="34" charset="0"/>
              <a:buChar char="•"/>
            </a:pPr>
            <a:r>
              <a:rPr lang="sv-SE" sz="1200" dirty="0"/>
              <a:t>ge ditt barn möjlighet att tillägna sig goda kunskaper och en god social kompetens.</a:t>
            </a:r>
          </a:p>
          <a:p>
            <a:pPr marL="171450" lvl="0" indent="-171450">
              <a:buFont typeface="Arial" panose="020B0604020202020204" pitchFamily="34" charset="0"/>
              <a:buChar char="•"/>
            </a:pPr>
            <a:r>
              <a:rPr lang="sv-SE" sz="1200" dirty="0"/>
              <a:t>hjälpa ditt barn att förstå målen för varje ämne i varje årskurs så att ditt barn kan ta ansvar för sitt lärande.</a:t>
            </a:r>
          </a:p>
          <a:p>
            <a:pPr marL="171450" lvl="0" indent="-171450">
              <a:buFont typeface="Arial" panose="020B0604020202020204" pitchFamily="34" charset="0"/>
              <a:buChar char="•"/>
            </a:pPr>
            <a:r>
              <a:rPr lang="sv-SE" sz="1200" dirty="0"/>
              <a:t>hjälpa ditt barn att förstå vad just den hen ska lära sig att utveckla för att nå kunskapsmålen. </a:t>
            </a:r>
          </a:p>
          <a:p>
            <a:pPr marL="171450" lvl="0" indent="-171450">
              <a:buFont typeface="Arial" panose="020B0604020202020204" pitchFamily="34" charset="0"/>
              <a:buChar char="•"/>
            </a:pPr>
            <a:r>
              <a:rPr lang="sv-SE" sz="1200" dirty="0"/>
              <a:t>utbilda ditt barn till att ha ett demokratiskt förhållningssätt.</a:t>
            </a:r>
          </a:p>
          <a:p>
            <a:pPr marL="171450" lvl="0" indent="-171450">
              <a:buFont typeface="Arial" panose="020B0604020202020204" pitchFamily="34" charset="0"/>
              <a:buChar char="•"/>
            </a:pPr>
            <a:r>
              <a:rPr lang="sv-SE" sz="1200" dirty="0"/>
              <a:t>arbeta aktivt för jämställdhet genom att flickor och pojkar bemöts likvärdigt.</a:t>
            </a:r>
          </a:p>
          <a:p>
            <a:pPr marL="171450" lvl="0" indent="-171450">
              <a:buFont typeface="Arial" panose="020B0604020202020204" pitchFamily="34" charset="0"/>
              <a:buChar char="•"/>
            </a:pPr>
            <a:r>
              <a:rPr lang="sv-SE" sz="1200" dirty="0"/>
              <a:t>arbeta för att ditt barn inte utsätts eller utsätter en annan elev för mobbning, kränkningar eller diskriminering. Och om det ändå händer ska skolan arbeta för att det snarast upphör.</a:t>
            </a:r>
          </a:p>
          <a:p>
            <a:pPr marL="171450" lvl="0" indent="-171450">
              <a:buFont typeface="Arial" panose="020B0604020202020204" pitchFamily="34" charset="0"/>
              <a:buChar char="•"/>
            </a:pPr>
            <a:r>
              <a:rPr lang="sv-SE" sz="1200" dirty="0"/>
              <a:t> ge dig regelbunden information om arbetet i skolan och kontakta dig om det finns någon oro kring ditt barns utveckling eller situation på skolan.</a:t>
            </a:r>
          </a:p>
        </p:txBody>
      </p:sp>
      <p:sp>
        <p:nvSpPr>
          <p:cNvPr id="4" name="Platshållare för bildnummer 3"/>
          <p:cNvSpPr>
            <a:spLocks noGrp="1"/>
          </p:cNvSpPr>
          <p:nvPr>
            <p:ph type="sldNum" sz="quarter" idx="10"/>
          </p:nvPr>
        </p:nvSpPr>
        <p:spPr/>
        <p:txBody>
          <a:bodyPr/>
          <a:lstStyle/>
          <a:p>
            <a:fld id="{AC113758-4B63-40D7-B26B-F67CE25F1C5D}" type="slidenum">
              <a:rPr lang="sv-SE" smtClean="0"/>
              <a:t>23</a:t>
            </a:fld>
            <a:endParaRPr lang="sv-SE"/>
          </a:p>
        </p:txBody>
      </p:sp>
    </p:spTree>
    <p:extLst>
      <p:ext uri="{BB962C8B-B14F-4D97-AF65-F5344CB8AC3E}">
        <p14:creationId xmlns:p14="http://schemas.microsoft.com/office/powerpoint/2010/main" val="1658728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dirty="0"/>
              <a:t>Elevens möjligheter att klara skolan bra ökar när samarbetet mellan hem och skola fungerar väl. </a:t>
            </a:r>
            <a:br>
              <a:rPr lang="sv-SE" sz="1200" dirty="0"/>
            </a:br>
            <a:endParaRPr lang="sv-SE" sz="1200" dirty="0"/>
          </a:p>
          <a:p>
            <a:pPr marL="0" indent="0">
              <a:buNone/>
            </a:pPr>
            <a:r>
              <a:rPr lang="sv-SE" sz="1200" dirty="0"/>
              <a:t>Några exempel på vad du bör göra är att: </a:t>
            </a:r>
          </a:p>
          <a:p>
            <a:pPr marL="171450" lvl="0" indent="-171450">
              <a:buFont typeface="Arial" panose="020B0604020202020204" pitchFamily="34" charset="0"/>
              <a:buChar char="•"/>
            </a:pPr>
            <a:r>
              <a:rPr lang="sv-SE" sz="1200" dirty="0"/>
              <a:t>delta i de möten du blir kallad till i skolan. </a:t>
            </a:r>
          </a:p>
          <a:p>
            <a:pPr marL="171450" lvl="0" indent="-171450">
              <a:buFont typeface="Arial" panose="020B0604020202020204" pitchFamily="34" charset="0"/>
              <a:buChar char="•"/>
            </a:pPr>
            <a:r>
              <a:rPr lang="sv-SE" sz="1200" dirty="0"/>
              <a:t>ta del av information från skolan, till exempel veckobrev eller klassblogg.</a:t>
            </a:r>
          </a:p>
          <a:p>
            <a:pPr marL="171450" lvl="0" indent="-171450">
              <a:buFont typeface="Arial" panose="020B0604020202020204" pitchFamily="34" charset="0"/>
              <a:buChar char="•"/>
            </a:pPr>
            <a:r>
              <a:rPr lang="sv-SE" sz="1200" dirty="0"/>
              <a:t>anmäla om ditt barn är sjukt enligt skolans rutiner.</a:t>
            </a:r>
          </a:p>
          <a:p>
            <a:pPr marL="171450" lvl="0" indent="-171450">
              <a:buFont typeface="Arial" panose="020B0604020202020204" pitchFamily="34" charset="0"/>
              <a:buChar char="•"/>
            </a:pPr>
            <a:r>
              <a:rPr lang="sv-SE" sz="1200" dirty="0"/>
              <a:t>kontakta skolan om du har frågor eller är orolig över något som gäller ditt barn.</a:t>
            </a:r>
          </a:p>
          <a:p>
            <a:pPr marL="171450" lvl="0" indent="-171450">
              <a:buFont typeface="Arial" panose="020B0604020202020204" pitchFamily="34" charset="0"/>
              <a:buChar char="•"/>
            </a:pPr>
            <a:r>
              <a:rPr lang="sv-SE" sz="1200" dirty="0"/>
              <a:t>se till att ditt barn är utvilat och kommer i tid till skolan varje dag.</a:t>
            </a:r>
          </a:p>
          <a:p>
            <a:pPr marL="171450" lvl="0" indent="-171450">
              <a:buFont typeface="Arial" panose="020B0604020202020204" pitchFamily="34" charset="0"/>
              <a:buChar char="•"/>
            </a:pPr>
            <a:r>
              <a:rPr lang="sv-SE" sz="1200" dirty="0"/>
              <a:t>se till att ditt barn har med sig skolböcker och idrottskläder som behövs för skoldagen. </a:t>
            </a:r>
          </a:p>
          <a:p>
            <a:pPr marL="171450" lvl="0" indent="-171450">
              <a:buFont typeface="Arial" panose="020B0604020202020204" pitchFamily="34" charset="0"/>
              <a:buChar char="•"/>
            </a:pPr>
            <a:r>
              <a:rPr lang="sv-SE" sz="1200" dirty="0"/>
              <a:t>ta del av skolans regler och hjälpa ditt barn att förstå och följa dem.</a:t>
            </a:r>
          </a:p>
          <a:p>
            <a:endParaRPr lang="sv-S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sv-SE" baseline="0" dirty="0"/>
              <a:t>Dessa tips står i broschyren </a:t>
            </a:r>
            <a:r>
              <a:rPr lang="sv-SE" sz="1200" b="1" kern="1200" dirty="0">
                <a:solidFill>
                  <a:schemeClr val="tx1"/>
                </a:solidFill>
                <a:effectLst/>
                <a:latin typeface="+mn-lt"/>
                <a:ea typeface="+mn-ea"/>
                <a:cs typeface="+mn-cs"/>
              </a:rPr>
              <a:t>Nyanlända barn i Stockholms skolor</a:t>
            </a:r>
            <a:r>
              <a:rPr lang="sv-SE" baseline="0" dirty="0"/>
              <a:t>. </a:t>
            </a:r>
          </a:p>
          <a:p>
            <a:r>
              <a:rPr lang="sv-SE" baseline="0" dirty="0"/>
              <a:t>Visa upp foldern. </a:t>
            </a:r>
          </a:p>
          <a:p>
            <a:endParaRPr lang="sv-SE" dirty="0"/>
          </a:p>
        </p:txBody>
      </p:sp>
      <p:sp>
        <p:nvSpPr>
          <p:cNvPr id="4" name="Slide Number Placeholder 3"/>
          <p:cNvSpPr>
            <a:spLocks noGrp="1"/>
          </p:cNvSpPr>
          <p:nvPr>
            <p:ph type="sldNum" sz="quarter" idx="10"/>
          </p:nvPr>
        </p:nvSpPr>
        <p:spPr/>
        <p:txBody>
          <a:bodyPr/>
          <a:lstStyle/>
          <a:p>
            <a:fld id="{AC113758-4B63-40D7-B26B-F67CE25F1C5D}" type="slidenum">
              <a:rPr lang="sv-SE" smtClean="0"/>
              <a:t>24</a:t>
            </a:fld>
            <a:endParaRPr lang="sv-SE"/>
          </a:p>
        </p:txBody>
      </p:sp>
    </p:spTree>
    <p:extLst>
      <p:ext uri="{BB962C8B-B14F-4D97-AF65-F5344CB8AC3E}">
        <p14:creationId xmlns:p14="http://schemas.microsoft.com/office/powerpoint/2010/main" val="4029888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sv-SE" sz="1200" kern="1200" baseline="0" dirty="0">
                <a:solidFill>
                  <a:schemeClr val="tx1"/>
                </a:solidFill>
                <a:effectLst/>
                <a:latin typeface="+mn-lt"/>
                <a:ea typeface="+mn-ea"/>
                <a:cs typeface="+mn-cs"/>
              </a:rPr>
              <a:t>Föräldrar kan stötta sina barn i hemarbetet även om de inte kan språket, genom att ställa frågor som: </a:t>
            </a:r>
            <a:endParaRPr lang="sv-SE" sz="1000" kern="1200" dirty="0">
              <a:solidFill>
                <a:schemeClr val="tx1"/>
              </a:solidFill>
              <a:effectLst/>
              <a:latin typeface="+mn-lt"/>
              <a:ea typeface="+mn-ea"/>
              <a:cs typeface="+mn-cs"/>
            </a:endParaRPr>
          </a:p>
          <a:p>
            <a:pPr marL="628650" lvl="1" indent="-171450">
              <a:buFont typeface="Arial" panose="020B0604020202020204" pitchFamily="34" charset="0"/>
              <a:buChar char="•"/>
            </a:pPr>
            <a:r>
              <a:rPr lang="sv-SE" dirty="0"/>
              <a:t>Vad arbetar ni med i matematiken just nu? </a:t>
            </a:r>
            <a:endParaRPr lang="sv-SE" sz="1400" dirty="0"/>
          </a:p>
          <a:p>
            <a:pPr marL="628650" lvl="1" indent="-171450">
              <a:buFont typeface="Arial" panose="020B0604020202020204" pitchFamily="34" charset="0"/>
              <a:buChar char="•"/>
            </a:pPr>
            <a:r>
              <a:rPr lang="sv-SE" dirty="0"/>
              <a:t>Berätta tre saker som du lärt dig idag.  </a:t>
            </a:r>
            <a:endParaRPr lang="sv-SE" sz="1400" dirty="0"/>
          </a:p>
          <a:p>
            <a:pPr marL="628650" lvl="1" indent="-171450">
              <a:buFont typeface="Arial" panose="020B0604020202020204" pitchFamily="34" charset="0"/>
              <a:buChar char="•"/>
            </a:pPr>
            <a:r>
              <a:rPr lang="sv-SE" dirty="0"/>
              <a:t>Vad var roligast i skolan idag och varför var det så kul?</a:t>
            </a:r>
            <a:endParaRPr lang="sv-SE" sz="1400" dirty="0"/>
          </a:p>
          <a:p>
            <a:pPr marL="628650" lvl="1" indent="-171450">
              <a:buFont typeface="Arial" panose="020B0604020202020204" pitchFamily="34" charset="0"/>
              <a:buChar char="•"/>
            </a:pPr>
            <a:r>
              <a:rPr lang="sv-SE" dirty="0"/>
              <a:t>Berätta för mig vad läxan handlar om. </a:t>
            </a:r>
            <a:endParaRPr lang="sv-SE" sz="1400" dirty="0"/>
          </a:p>
          <a:p>
            <a:pPr marL="628650" lvl="1" indent="-171450">
              <a:buFont typeface="Arial" panose="020B0604020202020204" pitchFamily="34" charset="0"/>
              <a:buChar char="•"/>
            </a:pPr>
            <a:r>
              <a:rPr lang="sv-SE" dirty="0"/>
              <a:t>Vad tycker du är lätt/svårt med läxan? </a:t>
            </a:r>
            <a:endParaRPr lang="sv-SE" sz="1400" dirty="0"/>
          </a:p>
          <a:p>
            <a:pPr marL="628650" lvl="1" indent="-171450">
              <a:buFont typeface="Arial" panose="020B0604020202020204" pitchFamily="34" charset="0"/>
              <a:buChar char="•"/>
            </a:pPr>
            <a:r>
              <a:rPr lang="sv-SE" dirty="0"/>
              <a:t>Hur kan jag hjälpa dig? </a:t>
            </a:r>
            <a:endParaRPr lang="sv-SE" sz="1400" dirty="0"/>
          </a:p>
          <a:p>
            <a:pPr lvl="1"/>
            <a:endParaRPr lang="sv-SE" sz="1000" kern="1200" dirty="0">
              <a:solidFill>
                <a:schemeClr val="tx1"/>
              </a:solidFill>
              <a:effectLst/>
              <a:latin typeface="+mn-lt"/>
              <a:ea typeface="+mn-ea"/>
              <a:cs typeface="+mn-cs"/>
            </a:endParaRPr>
          </a:p>
          <a:p>
            <a:r>
              <a:rPr lang="sv-SE" sz="1200" kern="1200" baseline="0" dirty="0">
                <a:solidFill>
                  <a:schemeClr val="tx1"/>
                </a:solidFill>
                <a:effectLst/>
                <a:latin typeface="+mn-lt"/>
                <a:ea typeface="+mn-ea"/>
                <a:cs typeface="+mn-cs"/>
              </a:rPr>
              <a:t>Om barnet kommer hem med läsläxor så kan det kännas som att man inte kan hjälpa sitt barn när man inte förstår språket. Men barnet får stöd av dig om du sitter med och lyssnar när barnet läser högt. Ni kan samtala om texten på modersmålet. Det hjälper barnet i sin förståelse av texten att få tala om den oavsett språk.</a:t>
            </a:r>
            <a:r>
              <a:rPr lang="sv-SE" sz="1200" kern="1200" dirty="0">
                <a:solidFill>
                  <a:schemeClr val="tx1"/>
                </a:solidFill>
                <a:effectLst/>
                <a:latin typeface="+mn-lt"/>
                <a:ea typeface="+mn-ea"/>
                <a:cs typeface="+mn-cs"/>
              </a:rPr>
              <a:t> </a:t>
            </a:r>
          </a:p>
          <a:p>
            <a:endParaRPr lang="sv-SE" dirty="0"/>
          </a:p>
          <a:p>
            <a:endParaRPr lang="sv-SE" dirty="0"/>
          </a:p>
        </p:txBody>
      </p:sp>
      <p:sp>
        <p:nvSpPr>
          <p:cNvPr id="4" name="Slide Number Placeholder 3"/>
          <p:cNvSpPr>
            <a:spLocks noGrp="1"/>
          </p:cNvSpPr>
          <p:nvPr>
            <p:ph type="sldNum" sz="quarter" idx="10"/>
          </p:nvPr>
        </p:nvSpPr>
        <p:spPr/>
        <p:txBody>
          <a:bodyPr/>
          <a:lstStyle/>
          <a:p>
            <a:fld id="{AC113758-4B63-40D7-B26B-F67CE25F1C5D}" type="slidenum">
              <a:rPr lang="sv-SE" smtClean="0"/>
              <a:t>25</a:t>
            </a:fld>
            <a:endParaRPr lang="sv-SE"/>
          </a:p>
        </p:txBody>
      </p:sp>
    </p:spTree>
    <p:extLst>
      <p:ext uri="{BB962C8B-B14F-4D97-AF65-F5344CB8AC3E}">
        <p14:creationId xmlns:p14="http://schemas.microsoft.com/office/powerpoint/2010/main" val="2638619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kern="1200" dirty="0">
                <a:solidFill>
                  <a:schemeClr val="tx1"/>
                </a:solidFill>
                <a:effectLst/>
                <a:latin typeface="+mn-lt"/>
                <a:ea typeface="+mn-ea"/>
                <a:cs typeface="+mn-cs"/>
              </a:rPr>
              <a:t>Varför ska vi</a:t>
            </a:r>
            <a:r>
              <a:rPr lang="sv-SE" sz="1200" b="1" kern="1200" baseline="0" dirty="0">
                <a:solidFill>
                  <a:schemeClr val="tx1"/>
                </a:solidFill>
                <a:effectLst/>
                <a:latin typeface="+mn-lt"/>
                <a:ea typeface="+mn-ea"/>
                <a:cs typeface="+mn-cs"/>
              </a:rPr>
              <a:t> använda tolk när barnet eller en släkting kan hjälpa till?</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För att kunna stötta eleven så bra som möjligt, är det viktigt att alla på mötet förstår allt som sägs. Därför har föräldrarna rätt till tolk. Skolan</a:t>
            </a:r>
            <a:r>
              <a:rPr lang="sv-SE" sz="1200" kern="1200" baseline="0" dirty="0">
                <a:solidFill>
                  <a:schemeClr val="tx1"/>
                </a:solidFill>
                <a:effectLst/>
                <a:latin typeface="+mn-lt"/>
                <a:ea typeface="+mn-ea"/>
                <a:cs typeface="+mn-cs"/>
              </a:rPr>
              <a:t> beställer tolk. </a:t>
            </a:r>
          </a:p>
          <a:p>
            <a:endParaRPr lang="sv-SE" sz="1200" kern="1200" baseline="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Det är viktigt att det är du som förälder som går på mötet. Du ska inte skicka en släkting eller en vän. Eller använda</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en släkting eller ett äldre syskon som tolk.</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I en familj där alla måste lära sig ett nytt språk, är det ofta barnen som snabbast utvecklar det nya språket, tack vare att de går i skolan. Det gör att många vuxna använder barn som tolkar i olika situationer. Rapporter visar att detta ofta är negativt både för eleven och för föräldrarna. Barnet får ett ansvar att framföra information om sig själv, vilket är svårt att hantera. Föräldern riskerar att hamna i en beroendesituation till sitt barn, vilket inte gynnar relationerna inom familjen. Det kan dessutom innebära att både skolan och föräldern väljer att inte prata om viktiga saker gällande barnet. Om båda föräldrarna kommer på mötet och en av er talar bra svenska och den andra inte så bra, ska ni ändå beställa tolk hos skolan. Det är viktigt att alla förstår allt som sägs på mötet. </a:t>
            </a:r>
          </a:p>
          <a:p>
            <a:r>
              <a:rPr lang="sv-SE" sz="1200" kern="1200" dirty="0">
                <a:solidFill>
                  <a:schemeClr val="tx1"/>
                </a:solidFill>
                <a:effectLst/>
                <a:latin typeface="+mn-lt"/>
                <a:ea typeface="+mn-ea"/>
                <a:cs typeface="+mn-cs"/>
              </a:rPr>
              <a:t>Tolkens uppgift är att objektivt överföra information mellan personerna i samtalet. </a:t>
            </a:r>
          </a:p>
          <a:p>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Att tolka för sina föräldrar är vardag för många barn i Sverige. Det visar en undersökning som Tendens gjort med 400 elever i årskurs åtta.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Källa till citatet</a:t>
            </a:r>
            <a:r>
              <a:rPr lang="sv-SE" baseline="0" dirty="0"/>
              <a:t> ovan är</a:t>
            </a:r>
            <a:r>
              <a:rPr lang="sv-SE" dirty="0"/>
              <a:t> http://</a:t>
            </a:r>
            <a:r>
              <a:rPr lang="sv-SE" dirty="0" err="1"/>
              <a:t>sverigesradio.se</a:t>
            </a:r>
            <a:r>
              <a:rPr lang="sv-SE" dirty="0"/>
              <a:t>/sida/avsnitt/809971?programid=3381</a:t>
            </a:r>
          </a:p>
          <a:p>
            <a:endParaRPr lang="sv-SE" dirty="0"/>
          </a:p>
        </p:txBody>
      </p:sp>
      <p:sp>
        <p:nvSpPr>
          <p:cNvPr id="4" name="Slide Number Placeholder 3"/>
          <p:cNvSpPr>
            <a:spLocks noGrp="1"/>
          </p:cNvSpPr>
          <p:nvPr>
            <p:ph type="sldNum" sz="quarter" idx="10"/>
          </p:nvPr>
        </p:nvSpPr>
        <p:spPr/>
        <p:txBody>
          <a:bodyPr/>
          <a:lstStyle/>
          <a:p>
            <a:fld id="{AC113758-4B63-40D7-B26B-F67CE25F1C5D}" type="slidenum">
              <a:rPr lang="sv-SE" smtClean="0"/>
              <a:t>26</a:t>
            </a:fld>
            <a:endParaRPr lang="sv-SE"/>
          </a:p>
        </p:txBody>
      </p:sp>
    </p:spTree>
    <p:extLst>
      <p:ext uri="{BB962C8B-B14F-4D97-AF65-F5344CB8AC3E}">
        <p14:creationId xmlns:p14="http://schemas.microsoft.com/office/powerpoint/2010/main" val="3058664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Slutbild.</a:t>
            </a:r>
          </a:p>
        </p:txBody>
      </p:sp>
      <p:sp>
        <p:nvSpPr>
          <p:cNvPr id="4" name="Slide Number Placeholder 3"/>
          <p:cNvSpPr>
            <a:spLocks noGrp="1"/>
          </p:cNvSpPr>
          <p:nvPr>
            <p:ph type="sldNum" sz="quarter" idx="10"/>
          </p:nvPr>
        </p:nvSpPr>
        <p:spPr/>
        <p:txBody>
          <a:bodyPr/>
          <a:lstStyle/>
          <a:p>
            <a:fld id="{AC113758-4B63-40D7-B26B-F67CE25F1C5D}" type="slidenum">
              <a:rPr lang="sv-SE" smtClean="0"/>
              <a:t>27</a:t>
            </a:fld>
            <a:endParaRPr lang="sv-SE"/>
          </a:p>
        </p:txBody>
      </p:sp>
    </p:spTree>
    <p:extLst>
      <p:ext uri="{BB962C8B-B14F-4D97-AF65-F5344CB8AC3E}">
        <p14:creationId xmlns:p14="http://schemas.microsoft.com/office/powerpoint/2010/main" val="160677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3</a:t>
            </a:fld>
            <a:endParaRPr lang="sv-SE"/>
          </a:p>
        </p:txBody>
      </p:sp>
    </p:spTree>
    <p:extLst>
      <p:ext uri="{BB962C8B-B14F-4D97-AF65-F5344CB8AC3E}">
        <p14:creationId xmlns:p14="http://schemas.microsoft.com/office/powerpoint/2010/main" val="2886397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Första</a:t>
            </a:r>
            <a:r>
              <a:rPr lang="sv-SE" sz="1200" kern="1200" baseline="0" dirty="0">
                <a:solidFill>
                  <a:schemeClr val="tx1"/>
                </a:solidFill>
                <a:effectLst/>
                <a:latin typeface="+mn-lt"/>
                <a:ea typeface="+mn-ea"/>
                <a:cs typeface="+mn-cs"/>
              </a:rPr>
              <a:t> bilden för bildspelet som med fördel kan användas medan alla vårdnadshavare tar plats i lokalen. </a:t>
            </a:r>
          </a:p>
          <a:p>
            <a:endParaRPr lang="sv-SE" dirty="0"/>
          </a:p>
        </p:txBody>
      </p:sp>
      <p:sp>
        <p:nvSpPr>
          <p:cNvPr id="4" name="Slide Number Placeholder 3"/>
          <p:cNvSpPr>
            <a:spLocks noGrp="1"/>
          </p:cNvSpPr>
          <p:nvPr>
            <p:ph type="sldNum" sz="quarter" idx="10"/>
          </p:nvPr>
        </p:nvSpPr>
        <p:spPr/>
        <p:txBody>
          <a:bodyPr/>
          <a:lstStyle/>
          <a:p>
            <a:fld id="{AC113758-4B63-40D7-B26B-F67CE25F1C5D}" type="slidenum">
              <a:rPr lang="sv-SE" smtClean="0"/>
              <a:t>4</a:t>
            </a:fld>
            <a:endParaRPr lang="sv-SE"/>
          </a:p>
        </p:txBody>
      </p:sp>
    </p:spTree>
    <p:extLst>
      <p:ext uri="{BB962C8B-B14F-4D97-AF65-F5344CB8AC3E}">
        <p14:creationId xmlns:p14="http://schemas.microsoft.com/office/powerpoint/2010/main" val="1760389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mn-ea"/>
                <a:cs typeface="+mn-cs"/>
              </a:rPr>
              <a:t>Presentera syftet med dagens möte:</a:t>
            </a:r>
          </a:p>
          <a:p>
            <a:r>
              <a:rPr lang="sv-SE" sz="1200" kern="1200" dirty="0">
                <a:solidFill>
                  <a:schemeClr val="tx1"/>
                </a:solidFill>
                <a:effectLst/>
                <a:latin typeface="+mn-lt"/>
                <a:ea typeface="+mn-ea"/>
                <a:cs typeface="+mn-cs"/>
              </a:rPr>
              <a:t>Du som vårdnadshavare får information om hur skolan fungerar.</a:t>
            </a:r>
          </a:p>
          <a:p>
            <a:r>
              <a:rPr lang="sv-SE" sz="1200" kern="1200" dirty="0">
                <a:solidFill>
                  <a:schemeClr val="tx1"/>
                </a:solidFill>
                <a:effectLst/>
                <a:latin typeface="+mn-lt"/>
                <a:ea typeface="+mn-ea"/>
                <a:cs typeface="+mn-cs"/>
              </a:rPr>
              <a:t>Du har möjlighet att ställa frågor. </a:t>
            </a:r>
          </a:p>
          <a:p>
            <a:r>
              <a:rPr lang="sv-SE" sz="1200" kern="1200" dirty="0">
                <a:solidFill>
                  <a:schemeClr val="tx1"/>
                </a:solidFill>
                <a:effectLst/>
                <a:latin typeface="+mn-lt"/>
                <a:ea typeface="+mn-ea"/>
                <a:cs typeface="+mn-cs"/>
              </a:rPr>
              <a:t>Du får tillsammans med andra föräldrar reflektera och utbyta erfarenheter.</a:t>
            </a:r>
          </a:p>
          <a:p>
            <a:endParaRPr lang="sv-SE" dirty="0"/>
          </a:p>
        </p:txBody>
      </p:sp>
      <p:sp>
        <p:nvSpPr>
          <p:cNvPr id="4" name="Slide Number Placeholder 3"/>
          <p:cNvSpPr>
            <a:spLocks noGrp="1"/>
          </p:cNvSpPr>
          <p:nvPr>
            <p:ph type="sldNum" sz="quarter" idx="10"/>
          </p:nvPr>
        </p:nvSpPr>
        <p:spPr/>
        <p:txBody>
          <a:bodyPr/>
          <a:lstStyle/>
          <a:p>
            <a:fld id="{AC113758-4B63-40D7-B26B-F67CE25F1C5D}" type="slidenum">
              <a:rPr lang="sv-SE" smtClean="0"/>
              <a:t>5</a:t>
            </a:fld>
            <a:endParaRPr lang="sv-SE"/>
          </a:p>
        </p:txBody>
      </p:sp>
    </p:spTree>
    <p:extLst>
      <p:ext uri="{BB962C8B-B14F-4D97-AF65-F5344CB8AC3E}">
        <p14:creationId xmlns:p14="http://schemas.microsoft.com/office/powerpoint/2010/main" val="653597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Det svenska skolväsendet sträcker sig från förskola till vuxenutbildning/universitet och högskola. I</a:t>
            </a:r>
          </a:p>
          <a:p>
            <a:endParaRPr lang="sv-SE" sz="1200" kern="1200" baseline="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Sverige börjar barnet i </a:t>
            </a:r>
            <a:r>
              <a:rPr lang="sv-SE" sz="1200" b="1" kern="1200" dirty="0">
                <a:solidFill>
                  <a:schemeClr val="tx1"/>
                </a:solidFill>
                <a:effectLst/>
                <a:latin typeface="+mn-lt"/>
                <a:ea typeface="+mn-ea"/>
                <a:cs typeface="+mn-cs"/>
              </a:rPr>
              <a:t>förskoleklass</a:t>
            </a:r>
            <a:r>
              <a:rPr lang="sv-SE" sz="1200" kern="1200" dirty="0">
                <a:solidFill>
                  <a:schemeClr val="tx1"/>
                </a:solidFill>
                <a:effectLst/>
                <a:latin typeface="+mn-lt"/>
                <a:ea typeface="+mn-ea"/>
                <a:cs typeface="+mn-cs"/>
              </a:rPr>
              <a:t> det år de fyller 6 år och grundskolan det år de fyller 7 år. </a:t>
            </a:r>
            <a:r>
              <a:rPr lang="sv-SE" sz="1200" b="1" kern="1200" dirty="0">
                <a:solidFill>
                  <a:schemeClr val="tx1"/>
                </a:solidFill>
                <a:effectLst/>
                <a:latin typeface="+mn-lt"/>
                <a:ea typeface="+mn-ea"/>
                <a:cs typeface="+mn-cs"/>
              </a:rPr>
              <a:t>Grundskolan</a:t>
            </a:r>
            <a:r>
              <a:rPr lang="sv-SE" sz="1200" kern="1200" dirty="0">
                <a:solidFill>
                  <a:schemeClr val="tx1"/>
                </a:solidFill>
                <a:effectLst/>
                <a:latin typeface="+mn-lt"/>
                <a:ea typeface="+mn-ea"/>
                <a:cs typeface="+mn-cs"/>
              </a:rPr>
              <a:t> är obligatorisk i nio år Efter grundskolan går de flesta elever vidare till den treåriga </a:t>
            </a:r>
            <a:r>
              <a:rPr lang="sv-SE" sz="1200" b="1" kern="1200" dirty="0">
                <a:solidFill>
                  <a:schemeClr val="tx1"/>
                </a:solidFill>
                <a:effectLst/>
                <a:latin typeface="+mn-lt"/>
                <a:ea typeface="+mn-ea"/>
                <a:cs typeface="+mn-cs"/>
              </a:rPr>
              <a:t>gymnasieskolan</a:t>
            </a:r>
            <a:r>
              <a:rPr lang="sv-SE" sz="1200" kern="1200" dirty="0">
                <a:solidFill>
                  <a:schemeClr val="tx1"/>
                </a:solidFill>
                <a:effectLst/>
                <a:latin typeface="+mn-lt"/>
                <a:ea typeface="+mn-ea"/>
                <a:cs typeface="+mn-cs"/>
              </a:rPr>
              <a:t>. </a:t>
            </a:r>
          </a:p>
          <a:p>
            <a:r>
              <a:rPr lang="sv-SE" dirty="0"/>
              <a:t/>
            </a:r>
            <a:br>
              <a:rPr lang="sv-SE" dirty="0"/>
            </a:br>
            <a:r>
              <a:rPr lang="sv-SE" dirty="0"/>
              <a:t>Efter skoldagen från det år eleven fyller 6 år till vårterminen det fyller 13 år får</a:t>
            </a:r>
            <a:r>
              <a:rPr lang="sv-SE" baseline="0" dirty="0"/>
              <a:t> eleven gå till ett fritidshem. </a:t>
            </a:r>
          </a:p>
          <a:p>
            <a:endParaRPr lang="sv-SE" baseline="0" dirty="0"/>
          </a:p>
          <a:p>
            <a:r>
              <a:rPr lang="sv-SE" baseline="0" dirty="0"/>
              <a:t>Vi berättar mer om de olika skolformerna senare under presentationen. </a:t>
            </a:r>
          </a:p>
          <a:p>
            <a:endParaRPr lang="sv-SE" i="1" baseline="0" dirty="0">
              <a:solidFill>
                <a:srgbClr val="C40064"/>
              </a:solidFill>
            </a:endParaRPr>
          </a:p>
        </p:txBody>
      </p:sp>
      <p:sp>
        <p:nvSpPr>
          <p:cNvPr id="4" name="Platshållare för bildnummer 3"/>
          <p:cNvSpPr>
            <a:spLocks noGrp="1"/>
          </p:cNvSpPr>
          <p:nvPr>
            <p:ph type="sldNum" sz="quarter" idx="10"/>
          </p:nvPr>
        </p:nvSpPr>
        <p:spPr/>
        <p:txBody>
          <a:bodyPr/>
          <a:lstStyle/>
          <a:p>
            <a:fld id="{AC113758-4B63-40D7-B26B-F67CE25F1C5D}" type="slidenum">
              <a:rPr lang="sv-SE" smtClean="0"/>
              <a:t>6</a:t>
            </a:fld>
            <a:endParaRPr lang="sv-SE"/>
          </a:p>
        </p:txBody>
      </p:sp>
    </p:spTree>
    <p:extLst>
      <p:ext uri="{BB962C8B-B14F-4D97-AF65-F5344CB8AC3E}">
        <p14:creationId xmlns:p14="http://schemas.microsoft.com/office/powerpoint/2010/main" val="1721352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En </a:t>
            </a:r>
            <a:r>
              <a:rPr lang="sv-SE" sz="1200" b="1" kern="1200" dirty="0">
                <a:solidFill>
                  <a:schemeClr val="tx1"/>
                </a:solidFill>
                <a:effectLst/>
                <a:latin typeface="+mn-lt"/>
                <a:ea typeface="+mn-ea"/>
                <a:cs typeface="+mn-cs"/>
              </a:rPr>
              <a:t>förberedelseklass</a:t>
            </a:r>
            <a:r>
              <a:rPr lang="sv-SE" sz="1200" kern="1200" dirty="0">
                <a:solidFill>
                  <a:schemeClr val="tx1"/>
                </a:solidFill>
                <a:effectLst/>
                <a:latin typeface="+mn-lt"/>
                <a:ea typeface="+mn-ea"/>
                <a:cs typeface="+mn-cs"/>
              </a:rPr>
              <a:t> är en undervisningsgrupp för nyanlända elever. Alla elever ska vara inskrivna i en ordinarie klass men har del av sin undervisning i förberedelseklass där man arbetar intensivt med svenska språket. I Stockholm placeras alla nyanlända elever i åk 7-9, som varit i Sverige kortare tid än ett år, först i en förberedelseklass. </a:t>
            </a:r>
          </a:p>
          <a:p>
            <a:r>
              <a:rPr lang="sv-SE" sz="1200" kern="1200" dirty="0">
                <a:solidFill>
                  <a:schemeClr val="tx1"/>
                </a:solidFill>
                <a:effectLst/>
                <a:latin typeface="+mn-lt"/>
                <a:ea typeface="+mn-ea"/>
                <a:cs typeface="+mn-cs"/>
              </a:rPr>
              <a:t>Elev i förberedelseklass ska ha undervisning i ordinarie klass i något ämne redan från början och  ju mer svenska eleven lär sig, desto fler ämnen läser eleven med sin ordinarie klass. </a:t>
            </a:r>
          </a:p>
          <a:p>
            <a:r>
              <a:rPr lang="sv-SE" sz="1200" kern="1200" dirty="0">
                <a:solidFill>
                  <a:schemeClr val="tx1"/>
                </a:solidFill>
                <a:effectLst/>
                <a:latin typeface="+mn-lt"/>
                <a:ea typeface="+mn-ea"/>
                <a:cs typeface="+mn-cs"/>
              </a:rPr>
              <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Elever i åk F-6 kan placeras direkt i ordinarie undervisning, så kallad </a:t>
            </a:r>
            <a:r>
              <a:rPr lang="sv-SE" sz="1200" b="1" kern="1200" dirty="0">
                <a:solidFill>
                  <a:schemeClr val="tx1"/>
                </a:solidFill>
                <a:effectLst/>
                <a:latin typeface="+mn-lt"/>
                <a:ea typeface="+mn-ea"/>
                <a:cs typeface="+mn-cs"/>
              </a:rPr>
              <a:t>direktplacering</a:t>
            </a:r>
            <a:r>
              <a:rPr lang="sv-SE" sz="1200" kern="1200" dirty="0">
                <a:solidFill>
                  <a:schemeClr val="tx1"/>
                </a:solidFill>
                <a:effectLst/>
                <a:latin typeface="+mn-lt"/>
                <a:ea typeface="+mn-ea"/>
                <a:cs typeface="+mn-cs"/>
              </a:rPr>
              <a:t>, eller i förberedelseklass. Det ser olika ut på olika skolor och det är rektor som beslutar om hur man organiserar undervisningen för de nyanlända eleverna. </a:t>
            </a:r>
          </a:p>
          <a:p>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Beskriv</a:t>
            </a:r>
            <a:r>
              <a:rPr lang="sv-SE" sz="1200" b="1" kern="1200" baseline="0" dirty="0">
                <a:solidFill>
                  <a:schemeClr val="tx1"/>
                </a:solidFill>
                <a:effectLst/>
                <a:latin typeface="+mn-lt"/>
                <a:ea typeface="+mn-ea"/>
                <a:cs typeface="+mn-cs"/>
              </a:rPr>
              <a:t> organisationen på den egna skolan.  Vilka fördelar och eventuella nackdelar ser ni i er organisation?</a:t>
            </a: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7</a:t>
            </a:fld>
            <a:endParaRPr lang="sv-SE"/>
          </a:p>
        </p:txBody>
      </p:sp>
    </p:spTree>
    <p:extLst>
      <p:ext uri="{BB962C8B-B14F-4D97-AF65-F5344CB8AC3E}">
        <p14:creationId xmlns:p14="http://schemas.microsoft.com/office/powerpoint/2010/main" val="2005449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mn-ea"/>
                <a:cs typeface="+mn-cs"/>
              </a:rPr>
              <a:t>I skolan läser eleverna både teoretiska ämnen och praktiskt estetiska ämnen.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De teoretiska ämnen som eleverna i grundskolan läser är matematik, engelska, geografi, religionskunskap, samhällskunskap, historia, biologi, fysik, kemi, teknik, svenska som andraspråk/svenska och modersmål.</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Svenska</a:t>
            </a:r>
            <a:r>
              <a:rPr lang="sv-SE" sz="1200" kern="1200" baseline="0" dirty="0">
                <a:solidFill>
                  <a:schemeClr val="tx1"/>
                </a:solidFill>
                <a:effectLst/>
                <a:latin typeface="+mn-lt"/>
                <a:ea typeface="+mn-ea"/>
                <a:cs typeface="+mn-cs"/>
              </a:rPr>
              <a:t> som andra språk är svenska </a:t>
            </a:r>
            <a:r>
              <a:rPr lang="sv-SE" sz="1200" kern="1200" dirty="0">
                <a:solidFill>
                  <a:schemeClr val="tx1"/>
                </a:solidFill>
                <a:effectLst/>
                <a:latin typeface="+mn-lt"/>
                <a:ea typeface="+mn-ea"/>
                <a:cs typeface="+mn-cs"/>
              </a:rPr>
              <a:t>för elever som har ett annat förstaspråk än svenska. </a:t>
            </a:r>
          </a:p>
          <a:p>
            <a:r>
              <a:rPr lang="sv-SE" dirty="0"/>
              <a:t>Modersmål är studier</a:t>
            </a:r>
            <a:r>
              <a:rPr lang="sv-SE" baseline="0" dirty="0"/>
              <a:t> i det språk ni talar hemma. Forskning visar att elever som studerar och utvecklar sitt modersmål har lättare att utveckla sin svenska och når bättre studieresultat. </a:t>
            </a:r>
            <a:endParaRPr lang="sv-SE" dirty="0"/>
          </a:p>
          <a:p>
            <a:r>
              <a:rPr lang="sv-SE" dirty="0"/>
              <a:t>Samtala kring: </a:t>
            </a:r>
          </a:p>
          <a:p>
            <a:r>
              <a:rPr lang="sv-SE" dirty="0"/>
              <a:t>Religion</a:t>
            </a:r>
          </a:p>
          <a:p>
            <a:r>
              <a:rPr lang="sv-SE" dirty="0"/>
              <a:t>Sex och samlevnad</a:t>
            </a:r>
          </a:p>
          <a:p>
            <a:endParaRPr lang="sv-SE" dirty="0"/>
          </a:p>
          <a:p>
            <a:endParaRPr lang="sv-SE" dirty="0"/>
          </a:p>
        </p:txBody>
      </p:sp>
      <p:sp>
        <p:nvSpPr>
          <p:cNvPr id="4" name="Slide Number Placeholder 3"/>
          <p:cNvSpPr>
            <a:spLocks noGrp="1"/>
          </p:cNvSpPr>
          <p:nvPr>
            <p:ph type="sldNum" sz="quarter" idx="10"/>
          </p:nvPr>
        </p:nvSpPr>
        <p:spPr/>
        <p:txBody>
          <a:bodyPr/>
          <a:lstStyle/>
          <a:p>
            <a:fld id="{AC113758-4B63-40D7-B26B-F67CE25F1C5D}" type="slidenum">
              <a:rPr lang="sv-SE" smtClean="0"/>
              <a:t>8</a:t>
            </a:fld>
            <a:endParaRPr lang="sv-SE"/>
          </a:p>
        </p:txBody>
      </p:sp>
    </p:spTree>
    <p:extLst>
      <p:ext uri="{BB962C8B-B14F-4D97-AF65-F5344CB8AC3E}">
        <p14:creationId xmlns:p14="http://schemas.microsoft.com/office/powerpoint/2010/main" val="1068721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De praktisk-estetiska ämnena är idrott och hälsa, slöjd, hem- och konsumentkunskap, musik och bild.</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Samtala kring:</a:t>
            </a:r>
          </a:p>
          <a:p>
            <a:pPr marL="171450" indent="-171450">
              <a:buFont typeface="Arial" panose="020B0604020202020204" pitchFamily="34" charset="0"/>
              <a:buChar char="•"/>
            </a:pPr>
            <a:r>
              <a:rPr lang="sv-SE" sz="1200" kern="1200" baseline="0" dirty="0">
                <a:solidFill>
                  <a:schemeClr val="tx1"/>
                </a:solidFill>
                <a:effectLst/>
                <a:latin typeface="+mn-lt"/>
                <a:ea typeface="+mn-ea"/>
                <a:cs typeface="+mn-cs"/>
              </a:rPr>
              <a:t>Betyg ges även i dess ämnen och är lika mycket värda som betygen i de teoretiska ämnen när man söker vidare till gymnasiet eller till universitet och högskola. </a:t>
            </a:r>
          </a:p>
          <a:p>
            <a:pPr marL="171450" indent="-171450">
              <a:buFont typeface="Arial" panose="020B0604020202020204" pitchFamily="34" charset="0"/>
              <a:buChar char="•"/>
            </a:pPr>
            <a:r>
              <a:rPr lang="sv-SE" sz="1200" kern="1200" baseline="0" dirty="0">
                <a:solidFill>
                  <a:schemeClr val="tx1"/>
                </a:solidFill>
                <a:effectLst/>
                <a:latin typeface="+mn-lt"/>
                <a:ea typeface="+mn-ea"/>
                <a:cs typeface="+mn-cs"/>
              </a:rPr>
              <a:t>Nämn kunskapskraven i simning på i</a:t>
            </a:r>
            <a:r>
              <a:rPr lang="sv-SE" sz="1200" kern="1200" dirty="0">
                <a:solidFill>
                  <a:schemeClr val="tx1"/>
                </a:solidFill>
                <a:effectLst/>
                <a:latin typeface="+mn-lt"/>
                <a:ea typeface="+mn-ea"/>
                <a:cs typeface="+mn-cs"/>
              </a:rPr>
              <a:t>drott och hälsa. Flickor</a:t>
            </a:r>
            <a:r>
              <a:rPr lang="sv-SE" sz="1200" kern="1200" baseline="0" dirty="0">
                <a:solidFill>
                  <a:schemeClr val="tx1"/>
                </a:solidFill>
                <a:effectLst/>
                <a:latin typeface="+mn-lt"/>
                <a:ea typeface="+mn-ea"/>
                <a:cs typeface="+mn-cs"/>
              </a:rPr>
              <a:t> och pojkar har undervisning tillsammans. Separata omklädningsrum men obligatorisk dusch.</a:t>
            </a:r>
            <a:endParaRPr lang="sv-SE" sz="1200" kern="1200" dirty="0">
              <a:solidFill>
                <a:schemeClr val="tx1"/>
              </a:solidFill>
              <a:effectLst/>
              <a:latin typeface="+mn-lt"/>
              <a:ea typeface="+mn-ea"/>
              <a:cs typeface="+mn-cs"/>
            </a:endParaRPr>
          </a:p>
          <a:p>
            <a:pPr marL="0" indent="0">
              <a:buFont typeface="Arial" panose="020B0604020202020204" pitchFamily="34" charset="0"/>
              <a:buNone/>
            </a:pPr>
            <a:r>
              <a:rPr lang="sv-SE" sz="1200" kern="1200" baseline="0" dirty="0">
                <a:solidFill>
                  <a:schemeClr val="tx1"/>
                </a:solidFill>
                <a:effectLst/>
                <a:latin typeface="+mn-lt"/>
                <a:ea typeface="+mn-ea"/>
                <a:cs typeface="+mn-cs"/>
              </a:rPr>
              <a:t> </a:t>
            </a:r>
            <a:r>
              <a:rPr lang="sv-SE" b="1" baseline="0" dirty="0"/>
              <a:t>Beskriv hur ni organiserar simundervisningen på er skola.</a:t>
            </a:r>
            <a:endParaRPr lang="sv-SE" b="1" dirty="0"/>
          </a:p>
          <a:p>
            <a:endParaRPr lang="sv-SE" b="1"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9</a:t>
            </a:fld>
            <a:endParaRPr lang="sv-SE"/>
          </a:p>
        </p:txBody>
      </p:sp>
    </p:spTree>
    <p:extLst>
      <p:ext uri="{BB962C8B-B14F-4D97-AF65-F5344CB8AC3E}">
        <p14:creationId xmlns:p14="http://schemas.microsoft.com/office/powerpoint/2010/main" val="8367208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sida-vit logo för mörka bilder">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EDBACAB-D8B0-3541-922B-EF9A07A5AA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2" name="Rubrik 1"/>
          <p:cNvSpPr>
            <a:spLocks noGrp="1"/>
          </p:cNvSpPr>
          <p:nvPr>
            <p:ph type="ctrTitle"/>
          </p:nvPr>
        </p:nvSpPr>
        <p:spPr>
          <a:xfrm>
            <a:off x="609600" y="457200"/>
            <a:ext cx="7320000" cy="968400"/>
          </a:xfrm>
        </p:spPr>
        <p:txBody>
          <a:bodyPr/>
          <a:lstStyle>
            <a:lvl1pPr>
              <a:defRPr>
                <a:solidFill>
                  <a:schemeClr val="bg1"/>
                </a:solidFill>
              </a:defRPr>
            </a:lvl1pPr>
          </a:lstStyle>
          <a:p>
            <a:r>
              <a:rPr lang="en-US"/>
              <a:t>Click to edit Master title style</a:t>
            </a:r>
            <a:endParaRPr lang="sv-SE" dirty="0"/>
          </a:p>
        </p:txBody>
      </p:sp>
      <p:sp>
        <p:nvSpPr>
          <p:cNvPr id="3" name="Underrubrik 2"/>
          <p:cNvSpPr>
            <a:spLocks noGrp="1"/>
          </p:cNvSpPr>
          <p:nvPr>
            <p:ph type="subTitle" idx="1" hasCustomPrompt="1"/>
          </p:nvPr>
        </p:nvSpPr>
        <p:spPr>
          <a:xfrm>
            <a:off x="609600" y="1440000"/>
            <a:ext cx="7296811" cy="1752600"/>
          </a:xfrm>
        </p:spPr>
        <p:txBody>
          <a:bodyPr/>
          <a:lstStyle>
            <a:lvl1pPr marL="0" indent="0" algn="l">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Skriv </a:t>
            </a:r>
            <a:r>
              <a:rPr lang="sv-SE" dirty="0" err="1"/>
              <a:t>ev</a:t>
            </a:r>
            <a:r>
              <a:rPr lang="sv-SE" dirty="0"/>
              <a:t> underrubrik här</a:t>
            </a:r>
          </a:p>
        </p:txBody>
      </p:sp>
      <p:pic>
        <p:nvPicPr>
          <p:cNvPr id="8" name="Bildobjekt 7"/>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214399" y="467862"/>
            <a:ext cx="1368000" cy="468000"/>
          </a:xfrm>
          <a:prstGeom prst="rect">
            <a:avLst/>
          </a:prstGeom>
        </p:spPr>
      </p:pic>
    </p:spTree>
    <p:extLst>
      <p:ext uri="{BB962C8B-B14F-4D97-AF65-F5344CB8AC3E}">
        <p14:creationId xmlns:p14="http://schemas.microsoft.com/office/powerpoint/2010/main" val="1431766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5E86C0-FF39-2B43-84D2-BF7B23AFC8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401" y="-2100"/>
            <a:ext cx="12291039" cy="6872800"/>
          </a:xfrm>
          <a:prstGeom prst="rect">
            <a:avLst/>
          </a:prstGeom>
        </p:spPr>
      </p:pic>
    </p:spTree>
    <p:extLst>
      <p:ext uri="{BB962C8B-B14F-4D97-AF65-F5344CB8AC3E}">
        <p14:creationId xmlns:p14="http://schemas.microsoft.com/office/powerpoint/2010/main" val="3278918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FE763C-697A-1042-9E03-F2950ADFA8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Bildobjekt 7">
            <a:extLst>
              <a:ext uri="{FF2B5EF4-FFF2-40B4-BE49-F238E27FC236}">
                <a16:creationId xmlns:a16="http://schemas.microsoft.com/office/drawing/2014/main" id="{D9FCD299-4516-1A47-A5B7-060E9536E148}"/>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214399" y="467862"/>
            <a:ext cx="1368000" cy="468000"/>
          </a:xfrm>
          <a:prstGeom prst="rect">
            <a:avLst/>
          </a:prstGeom>
        </p:spPr>
      </p:pic>
    </p:spTree>
    <p:extLst>
      <p:ext uri="{BB962C8B-B14F-4D97-AF65-F5344CB8AC3E}">
        <p14:creationId xmlns:p14="http://schemas.microsoft.com/office/powerpoint/2010/main" val="268183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48E6A9-8558-0241-944D-CBA4A2CC94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00" y="-1840"/>
            <a:ext cx="12214195" cy="6858000"/>
          </a:xfrm>
          <a:prstGeom prst="rect">
            <a:avLst/>
          </a:prstGeom>
        </p:spPr>
      </p:pic>
    </p:spTree>
    <p:extLst>
      <p:ext uri="{BB962C8B-B14F-4D97-AF65-F5344CB8AC3E}">
        <p14:creationId xmlns:p14="http://schemas.microsoft.com/office/powerpoint/2010/main" val="4244577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0C14F3-3BFA-7E4B-9803-BA9850D46F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04000" cy="6876000"/>
          </a:xfrm>
          <a:prstGeom prst="rect">
            <a:avLst/>
          </a:prstGeom>
        </p:spPr>
      </p:pic>
    </p:spTree>
    <p:extLst>
      <p:ext uri="{BB962C8B-B14F-4D97-AF65-F5344CB8AC3E}">
        <p14:creationId xmlns:p14="http://schemas.microsoft.com/office/powerpoint/2010/main" val="630378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3" name="Bildobjekt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965439"/>
          </a:xfrm>
          <a:prstGeom prst="rect">
            <a:avLst/>
          </a:prstGeom>
        </p:spPr>
      </p:pic>
    </p:spTree>
    <p:extLst>
      <p:ext uri="{BB962C8B-B14F-4D97-AF65-F5344CB8AC3E}">
        <p14:creationId xmlns:p14="http://schemas.microsoft.com/office/powerpoint/2010/main" val="2168575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D9A74-CB97-7347-B572-F7D1DE15AE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6633"/>
            <a:ext cx="12192000" cy="6893849"/>
          </a:xfrm>
          <a:prstGeom prst="rect">
            <a:avLst/>
          </a:prstGeom>
        </p:spPr>
      </p:pic>
      <p:pic>
        <p:nvPicPr>
          <p:cNvPr id="5" name="Bildobjekt 7">
            <a:extLst>
              <a:ext uri="{FF2B5EF4-FFF2-40B4-BE49-F238E27FC236}">
                <a16:creationId xmlns:a16="http://schemas.microsoft.com/office/drawing/2014/main" id="{494D21A7-2FB3-0645-B5B2-8C3DBBE0B304}"/>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214399" y="467862"/>
            <a:ext cx="1368000" cy="468000"/>
          </a:xfrm>
          <a:prstGeom prst="rect">
            <a:avLst/>
          </a:prstGeom>
        </p:spPr>
      </p:pic>
    </p:spTree>
    <p:extLst>
      <p:ext uri="{BB962C8B-B14F-4D97-AF65-F5344CB8AC3E}">
        <p14:creationId xmlns:p14="http://schemas.microsoft.com/office/powerpoint/2010/main" val="2083463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F21C513-5468-0746-81FF-9110F6B76F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b="-260"/>
          <a:stretch/>
        </p:blipFill>
        <p:spPr>
          <a:xfrm>
            <a:off x="0" y="0"/>
            <a:ext cx="12204000" cy="6876000"/>
          </a:xfrm>
          <a:prstGeom prst="rect">
            <a:avLst/>
          </a:prstGeom>
        </p:spPr>
      </p:pic>
      <p:pic>
        <p:nvPicPr>
          <p:cNvPr id="28" name="Bildobjekt 7">
            <a:extLst>
              <a:ext uri="{FF2B5EF4-FFF2-40B4-BE49-F238E27FC236}">
                <a16:creationId xmlns:a16="http://schemas.microsoft.com/office/drawing/2014/main" id="{68233643-7869-0E4C-8AB0-1C5EE25BCA14}"/>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214399" y="467862"/>
            <a:ext cx="1368000" cy="468000"/>
          </a:xfrm>
          <a:prstGeom prst="rect">
            <a:avLst/>
          </a:prstGeom>
        </p:spPr>
      </p:pic>
    </p:spTree>
    <p:extLst>
      <p:ext uri="{BB962C8B-B14F-4D97-AF65-F5344CB8AC3E}">
        <p14:creationId xmlns:p14="http://schemas.microsoft.com/office/powerpoint/2010/main" val="94388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53E76E-B3C4-9A4E-B8E9-20BC674C13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00" y="-40500"/>
            <a:ext cx="12192000" cy="6898500"/>
          </a:xfrm>
          <a:prstGeom prst="rect">
            <a:avLst/>
          </a:prstGeom>
        </p:spPr>
      </p:pic>
    </p:spTree>
    <p:extLst>
      <p:ext uri="{BB962C8B-B14F-4D97-AF65-F5344CB8AC3E}">
        <p14:creationId xmlns:p14="http://schemas.microsoft.com/office/powerpoint/2010/main" val="3247093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84C5A2-1A13-AE4D-B43E-2655E30F602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97"/>
          <a:stretch/>
        </p:blipFill>
        <p:spPr>
          <a:xfrm>
            <a:off x="0" y="0"/>
            <a:ext cx="12204000" cy="6876000"/>
          </a:xfrm>
          <a:prstGeom prst="rect">
            <a:avLst/>
          </a:prstGeom>
        </p:spPr>
      </p:pic>
    </p:spTree>
    <p:extLst>
      <p:ext uri="{BB962C8B-B14F-4D97-AF65-F5344CB8AC3E}">
        <p14:creationId xmlns:p14="http://schemas.microsoft.com/office/powerpoint/2010/main" val="2723281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BED13E-5D94-6445-9511-6E46822B53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204000" cy="6876000"/>
          </a:xfrm>
          <a:prstGeom prst="rect">
            <a:avLst/>
          </a:prstGeom>
        </p:spPr>
      </p:pic>
      <p:pic>
        <p:nvPicPr>
          <p:cNvPr id="3" name="Bildobjekt 10">
            <a:extLst>
              <a:ext uri="{FF2B5EF4-FFF2-40B4-BE49-F238E27FC236}">
                <a16:creationId xmlns:a16="http://schemas.microsoft.com/office/drawing/2014/main" id="{980ADE13-56A5-F44C-AC9B-B61B2CC994EE}"/>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214399" y="467862"/>
            <a:ext cx="1368000" cy="468276"/>
          </a:xfrm>
          <a:prstGeom prst="rect">
            <a:avLst/>
          </a:prstGeom>
        </p:spPr>
      </p:pic>
    </p:spTree>
    <p:extLst>
      <p:ext uri="{BB962C8B-B14F-4D97-AF65-F5344CB8AC3E}">
        <p14:creationId xmlns:p14="http://schemas.microsoft.com/office/powerpoint/2010/main" val="3578286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sida -  svart logo grå bakgrund">
    <p:bg>
      <p:bgPr>
        <a:solidFill>
          <a:srgbClr val="F5F3EE"/>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609600" y="457200"/>
            <a:ext cx="7320000" cy="968400"/>
          </a:xfrm>
        </p:spPr>
        <p:txBody>
          <a:bodyPr/>
          <a:lstStyle>
            <a:lvl1pPr>
              <a:defRPr>
                <a:solidFill>
                  <a:schemeClr val="tx1"/>
                </a:solidFill>
              </a:defRPr>
            </a:lvl1pPr>
          </a:lstStyle>
          <a:p>
            <a:r>
              <a:rPr lang="en-US"/>
              <a:t>Click to edit Master title style</a:t>
            </a:r>
            <a:endParaRPr lang="sv-SE" dirty="0"/>
          </a:p>
        </p:txBody>
      </p:sp>
      <p:sp>
        <p:nvSpPr>
          <p:cNvPr id="4" name="Platshållare för text 3"/>
          <p:cNvSpPr>
            <a:spLocks noGrp="1"/>
          </p:cNvSpPr>
          <p:nvPr>
            <p:ph type="body" sz="quarter" idx="10" hasCustomPrompt="1"/>
          </p:nvPr>
        </p:nvSpPr>
        <p:spPr>
          <a:xfrm>
            <a:off x="609600" y="1440000"/>
            <a:ext cx="7305600" cy="1753200"/>
          </a:xfrm>
        </p:spPr>
        <p:txBody>
          <a:bodyPr/>
          <a:lstStyle>
            <a:lvl1pPr marL="0" indent="0">
              <a:buNone/>
              <a:defRPr/>
            </a:lvl1pPr>
          </a:lstStyle>
          <a:p>
            <a:r>
              <a:rPr lang="sv-SE" dirty="0"/>
              <a:t>Skriv </a:t>
            </a:r>
            <a:r>
              <a:rPr lang="sv-SE" dirty="0" err="1"/>
              <a:t>ev</a:t>
            </a:r>
            <a:r>
              <a:rPr lang="sv-SE" dirty="0"/>
              <a:t> underrubrik här</a:t>
            </a:r>
          </a:p>
        </p:txBody>
      </p:sp>
      <p:pic>
        <p:nvPicPr>
          <p:cNvPr id="11" name="Bildobjekt 10"/>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214399" y="467862"/>
            <a:ext cx="1368000" cy="468276"/>
          </a:xfrm>
          <a:prstGeom prst="rect">
            <a:avLst/>
          </a:prstGeom>
        </p:spPr>
      </p:pic>
    </p:spTree>
    <p:extLst>
      <p:ext uri="{BB962C8B-B14F-4D97-AF65-F5344CB8AC3E}">
        <p14:creationId xmlns:p14="http://schemas.microsoft.com/office/powerpoint/2010/main" val="226714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1A018D-3D7B-3043-B3BE-68E2043440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00" y="-9600"/>
            <a:ext cx="12192000" cy="6889794"/>
          </a:xfrm>
          <a:prstGeom prst="rect">
            <a:avLst/>
          </a:prstGeom>
        </p:spPr>
      </p:pic>
    </p:spTree>
    <p:extLst>
      <p:ext uri="{BB962C8B-B14F-4D97-AF65-F5344CB8AC3E}">
        <p14:creationId xmlns:p14="http://schemas.microsoft.com/office/powerpoint/2010/main" val="3539281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D59E31-9836-6248-B087-2F55F13327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0" y="700"/>
            <a:ext cx="12192000" cy="6858000"/>
          </a:xfrm>
          <a:prstGeom prst="rect">
            <a:avLst/>
          </a:prstGeom>
        </p:spPr>
      </p:pic>
      <p:pic>
        <p:nvPicPr>
          <p:cNvPr id="3" name="Bildobjekt 10">
            <a:extLst>
              <a:ext uri="{FF2B5EF4-FFF2-40B4-BE49-F238E27FC236}">
                <a16:creationId xmlns:a16="http://schemas.microsoft.com/office/drawing/2014/main" id="{B225D972-743A-3E41-BCF3-3A0B595549AA}"/>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214399" y="467862"/>
            <a:ext cx="1368000" cy="468276"/>
          </a:xfrm>
          <a:prstGeom prst="rect">
            <a:avLst/>
          </a:prstGeom>
        </p:spPr>
      </p:pic>
      <p:pic>
        <p:nvPicPr>
          <p:cNvPr id="7" name="Picture 6">
            <a:extLst>
              <a:ext uri="{FF2B5EF4-FFF2-40B4-BE49-F238E27FC236}">
                <a16:creationId xmlns:a16="http://schemas.microsoft.com/office/drawing/2014/main" id="{82428907-FAD6-A540-8931-3C7631C54C2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Bildobjekt 10">
            <a:extLst>
              <a:ext uri="{FF2B5EF4-FFF2-40B4-BE49-F238E27FC236}">
                <a16:creationId xmlns:a16="http://schemas.microsoft.com/office/drawing/2014/main" id="{D5279EC6-FEA6-9A4E-8CC6-B04DE35E16D3}"/>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366799" y="620262"/>
            <a:ext cx="1368000" cy="468276"/>
          </a:xfrm>
          <a:prstGeom prst="rect">
            <a:avLst/>
          </a:prstGeom>
        </p:spPr>
      </p:pic>
    </p:spTree>
    <p:extLst>
      <p:ext uri="{BB962C8B-B14F-4D97-AF65-F5344CB8AC3E}">
        <p14:creationId xmlns:p14="http://schemas.microsoft.com/office/powerpoint/2010/main" val="3861750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425FFB-A27D-C34F-A1A5-965F4542B8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00" y="8600"/>
            <a:ext cx="12192000" cy="6874800"/>
          </a:xfrm>
          <a:prstGeom prst="rect">
            <a:avLst/>
          </a:prstGeom>
        </p:spPr>
      </p:pic>
      <p:pic>
        <p:nvPicPr>
          <p:cNvPr id="4" name="Bildobjekt 7">
            <a:extLst>
              <a:ext uri="{FF2B5EF4-FFF2-40B4-BE49-F238E27FC236}">
                <a16:creationId xmlns:a16="http://schemas.microsoft.com/office/drawing/2014/main" id="{6533000C-434C-1A41-AE86-E84184653344}"/>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214399" y="467862"/>
            <a:ext cx="1368000" cy="468000"/>
          </a:xfrm>
          <a:prstGeom prst="rect">
            <a:avLst/>
          </a:prstGeom>
        </p:spPr>
      </p:pic>
    </p:spTree>
    <p:extLst>
      <p:ext uri="{BB962C8B-B14F-4D97-AF65-F5344CB8AC3E}">
        <p14:creationId xmlns:p14="http://schemas.microsoft.com/office/powerpoint/2010/main" val="3449862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F69EC8-626C-4643-96E6-246396C8F7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4" y="-21478"/>
            <a:ext cx="12204000" cy="6912000"/>
          </a:xfrm>
          <a:prstGeom prst="rect">
            <a:avLst/>
          </a:prstGeom>
        </p:spPr>
      </p:pic>
      <p:pic>
        <p:nvPicPr>
          <p:cNvPr id="7" name="Bildobjekt 7">
            <a:extLst>
              <a:ext uri="{FF2B5EF4-FFF2-40B4-BE49-F238E27FC236}">
                <a16:creationId xmlns:a16="http://schemas.microsoft.com/office/drawing/2014/main" id="{1E8DA2D8-3649-6344-82EA-E6AFEA440C72}"/>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214399" y="467862"/>
            <a:ext cx="1368000" cy="468000"/>
          </a:xfrm>
          <a:prstGeom prst="rect">
            <a:avLst/>
          </a:prstGeom>
        </p:spPr>
      </p:pic>
    </p:spTree>
    <p:extLst>
      <p:ext uri="{BB962C8B-B14F-4D97-AF65-F5344CB8AC3E}">
        <p14:creationId xmlns:p14="http://schemas.microsoft.com/office/powerpoint/2010/main" val="3529782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C90F2-335A-ED4F-997A-E9BEB2C51E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09942" cy="6876000"/>
          </a:xfrm>
          <a:prstGeom prst="rect">
            <a:avLst/>
          </a:prstGeom>
        </p:spPr>
      </p:pic>
      <p:pic>
        <p:nvPicPr>
          <p:cNvPr id="14" name="Bildobjekt 10">
            <a:extLst>
              <a:ext uri="{FF2B5EF4-FFF2-40B4-BE49-F238E27FC236}">
                <a16:creationId xmlns:a16="http://schemas.microsoft.com/office/drawing/2014/main" id="{652D7FA1-6577-AF46-8801-C24998B020E7}"/>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214399" y="467862"/>
            <a:ext cx="1368000" cy="468276"/>
          </a:xfrm>
          <a:prstGeom prst="rect">
            <a:avLst/>
          </a:prstGeom>
        </p:spPr>
      </p:pic>
    </p:spTree>
    <p:extLst>
      <p:ext uri="{BB962C8B-B14F-4D97-AF65-F5344CB8AC3E}">
        <p14:creationId xmlns:p14="http://schemas.microsoft.com/office/powerpoint/2010/main" val="2625407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290047-84DF-3648-B2A3-E0ACA4533D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308" y="-18677"/>
            <a:ext cx="12243226" cy="6886815"/>
          </a:xfrm>
          <a:prstGeom prst="rect">
            <a:avLst/>
          </a:prstGeom>
        </p:spPr>
      </p:pic>
      <p:pic>
        <p:nvPicPr>
          <p:cNvPr id="5" name="Bildobjekt 7">
            <a:extLst>
              <a:ext uri="{FF2B5EF4-FFF2-40B4-BE49-F238E27FC236}">
                <a16:creationId xmlns:a16="http://schemas.microsoft.com/office/drawing/2014/main" id="{2E96BE77-6BBB-2440-8E4E-071EF22B27C6}"/>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214399" y="467862"/>
            <a:ext cx="1368000" cy="468000"/>
          </a:xfrm>
          <a:prstGeom prst="rect">
            <a:avLst/>
          </a:prstGeom>
        </p:spPr>
      </p:pic>
    </p:spTree>
    <p:extLst>
      <p:ext uri="{BB962C8B-B14F-4D97-AF65-F5344CB8AC3E}">
        <p14:creationId xmlns:p14="http://schemas.microsoft.com/office/powerpoint/2010/main" val="7953097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DB1D1E-FA71-F943-A0D2-0A450843A6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352" y="-1841"/>
            <a:ext cx="12253025" cy="6858000"/>
          </a:xfrm>
          <a:prstGeom prst="rect">
            <a:avLst/>
          </a:prstGeom>
        </p:spPr>
      </p:pic>
      <p:pic>
        <p:nvPicPr>
          <p:cNvPr id="4" name="Bildobjekt 10">
            <a:extLst>
              <a:ext uri="{FF2B5EF4-FFF2-40B4-BE49-F238E27FC236}">
                <a16:creationId xmlns:a16="http://schemas.microsoft.com/office/drawing/2014/main" id="{E30F64A2-CE4D-B648-BB0F-70C25AB040B5}"/>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214399" y="467862"/>
            <a:ext cx="1368000" cy="468276"/>
          </a:xfrm>
          <a:prstGeom prst="rect">
            <a:avLst/>
          </a:prstGeom>
        </p:spPr>
      </p:pic>
    </p:spTree>
    <p:extLst>
      <p:ext uri="{BB962C8B-B14F-4D97-AF65-F5344CB8AC3E}">
        <p14:creationId xmlns:p14="http://schemas.microsoft.com/office/powerpoint/2010/main" val="3218765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5D2F58-7369-5B44-AD5A-BB1557F7B1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61" y="-2762"/>
            <a:ext cx="12192000" cy="6882956"/>
          </a:xfrm>
          <a:prstGeom prst="rect">
            <a:avLst/>
          </a:prstGeom>
        </p:spPr>
      </p:pic>
      <p:pic>
        <p:nvPicPr>
          <p:cNvPr id="3" name="Bildobjekt 10">
            <a:extLst>
              <a:ext uri="{FF2B5EF4-FFF2-40B4-BE49-F238E27FC236}">
                <a16:creationId xmlns:a16="http://schemas.microsoft.com/office/drawing/2014/main" id="{64DE6B33-1E10-6749-A701-6A9B2AC74C9B}"/>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214399" y="467862"/>
            <a:ext cx="1368000" cy="468276"/>
          </a:xfrm>
          <a:prstGeom prst="rect">
            <a:avLst/>
          </a:prstGeom>
        </p:spPr>
      </p:pic>
    </p:spTree>
    <p:extLst>
      <p:ext uri="{BB962C8B-B14F-4D97-AF65-F5344CB8AC3E}">
        <p14:creationId xmlns:p14="http://schemas.microsoft.com/office/powerpoint/2010/main" val="4061521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A7AFE98C-189F-2647-B001-61C6CE094E9C}"/>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214399" y="467862"/>
            <a:ext cx="1368000" cy="468000"/>
          </a:xfrm>
          <a:prstGeom prst="rect">
            <a:avLst/>
          </a:prstGeom>
        </p:spPr>
      </p:pic>
      <p:pic>
        <p:nvPicPr>
          <p:cNvPr id="10" name="Picture 9">
            <a:extLst>
              <a:ext uri="{FF2B5EF4-FFF2-40B4-BE49-F238E27FC236}">
                <a16:creationId xmlns:a16="http://schemas.microsoft.com/office/drawing/2014/main" id="{F718A8E7-72BE-1341-900D-8A1067ED08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66018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2A1133-D313-A344-9661-D2A83D9DDA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80986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Click to edit Master title style</a:t>
            </a:r>
            <a:endParaRPr lang="sv-SE" dirty="0"/>
          </a:p>
        </p:txBody>
      </p:sp>
      <p:sp>
        <p:nvSpPr>
          <p:cNvPr id="3" name="Platshållare för innehåll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extLst>
      <p:ext uri="{BB962C8B-B14F-4D97-AF65-F5344CB8AC3E}">
        <p14:creationId xmlns:p14="http://schemas.microsoft.com/office/powerpoint/2010/main" val="21277276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7D878F-871E-DA46-81C1-6F86BA0D9F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Bildobjekt 10">
            <a:extLst>
              <a:ext uri="{FF2B5EF4-FFF2-40B4-BE49-F238E27FC236}">
                <a16:creationId xmlns:a16="http://schemas.microsoft.com/office/drawing/2014/main" id="{1945A032-2574-E748-B9E5-2446DAEB35E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214399" y="467862"/>
            <a:ext cx="1368000" cy="468276"/>
          </a:xfrm>
          <a:prstGeom prst="rect">
            <a:avLst/>
          </a:prstGeom>
        </p:spPr>
      </p:pic>
    </p:spTree>
    <p:extLst>
      <p:ext uri="{BB962C8B-B14F-4D97-AF65-F5344CB8AC3E}">
        <p14:creationId xmlns:p14="http://schemas.microsoft.com/office/powerpoint/2010/main" val="42899544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02F825-0CFF-E24D-A75B-9EFA36742B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Bildobjekt 10">
            <a:extLst>
              <a:ext uri="{FF2B5EF4-FFF2-40B4-BE49-F238E27FC236}">
                <a16:creationId xmlns:a16="http://schemas.microsoft.com/office/drawing/2014/main" id="{790D3E85-4416-2F4B-9C5D-243539765B6C}"/>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214399" y="467862"/>
            <a:ext cx="1368000" cy="468276"/>
          </a:xfrm>
          <a:prstGeom prst="rect">
            <a:avLst/>
          </a:prstGeom>
        </p:spPr>
      </p:pic>
    </p:spTree>
    <p:extLst>
      <p:ext uri="{BB962C8B-B14F-4D97-AF65-F5344CB8AC3E}">
        <p14:creationId xmlns:p14="http://schemas.microsoft.com/office/powerpoint/2010/main" val="12699409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EC283F-D863-9545-B752-0D0AC049C0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Bildobjekt 10">
            <a:extLst>
              <a:ext uri="{FF2B5EF4-FFF2-40B4-BE49-F238E27FC236}">
                <a16:creationId xmlns:a16="http://schemas.microsoft.com/office/drawing/2014/main" id="{DC9F4A3A-3155-274C-8D98-1BC462F28EC1}"/>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214399" y="467862"/>
            <a:ext cx="1368000" cy="468276"/>
          </a:xfrm>
          <a:prstGeom prst="rect">
            <a:avLst/>
          </a:prstGeom>
        </p:spPr>
      </p:pic>
    </p:spTree>
    <p:extLst>
      <p:ext uri="{BB962C8B-B14F-4D97-AF65-F5344CB8AC3E}">
        <p14:creationId xmlns:p14="http://schemas.microsoft.com/office/powerpoint/2010/main" val="27827345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33BC4D-D729-AE46-88A0-94B80ED923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76000"/>
          </a:xfrm>
          <a:prstGeom prst="rect">
            <a:avLst/>
          </a:prstGeom>
        </p:spPr>
      </p:pic>
    </p:spTree>
    <p:extLst>
      <p:ext uri="{BB962C8B-B14F-4D97-AF65-F5344CB8AC3E}">
        <p14:creationId xmlns:p14="http://schemas.microsoft.com/office/powerpoint/2010/main" val="10893730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C7DCD5-4555-7F42-A775-EE84BB419D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955628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Kapitelsida - Rosa">
    <p:bg>
      <p:bgPr>
        <a:solidFill>
          <a:schemeClr val="tx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09600" y="457200"/>
            <a:ext cx="7310400" cy="936000"/>
          </a:xfrm>
        </p:spPr>
        <p:txBody>
          <a:bodyPr anchor="t"/>
          <a:lstStyle>
            <a:lvl1pPr algn="l">
              <a:defRPr sz="2800" b="1" cap="none" baseline="0">
                <a:solidFill>
                  <a:schemeClr val="bg1"/>
                </a:solidFill>
              </a:defRPr>
            </a:lvl1pPr>
          </a:lstStyle>
          <a:p>
            <a:r>
              <a:rPr lang="en-US"/>
              <a:t>Click to edit Master title style</a:t>
            </a:r>
            <a:endParaRPr lang="sv-SE" dirty="0"/>
          </a:p>
        </p:txBody>
      </p:sp>
      <p:sp>
        <p:nvSpPr>
          <p:cNvPr id="5" name="Platshållare för text 4"/>
          <p:cNvSpPr>
            <a:spLocks noGrp="1"/>
          </p:cNvSpPr>
          <p:nvPr>
            <p:ph type="body" sz="quarter" idx="10"/>
          </p:nvPr>
        </p:nvSpPr>
        <p:spPr>
          <a:xfrm>
            <a:off x="624417" y="1439864"/>
            <a:ext cx="7310400" cy="1197049"/>
          </a:xfrm>
        </p:spPr>
        <p:txBody>
          <a:bodyPr/>
          <a:lstStyle>
            <a:lvl1pPr marL="0" indent="0">
              <a:buFontTx/>
              <a:buNone/>
              <a:defRPr>
                <a:solidFill>
                  <a:schemeClr val="bg1"/>
                </a:solidFill>
              </a:defRPr>
            </a:lvl1pPr>
          </a:lstStyle>
          <a:p>
            <a:pPr lvl="0"/>
            <a:r>
              <a:rPr lang="en-US"/>
              <a:t>Edit Master text styles</a:t>
            </a:r>
          </a:p>
        </p:txBody>
      </p:sp>
      <p:pic>
        <p:nvPicPr>
          <p:cNvPr id="9" name="Bildobjekt 7">
            <a:extLst>
              <a:ext uri="{FF2B5EF4-FFF2-40B4-BE49-F238E27FC236}">
                <a16:creationId xmlns:a16="http://schemas.microsoft.com/office/drawing/2014/main" id="{86F552C0-7BDC-A849-A68C-A8A61C0E044D}"/>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214399" y="467862"/>
            <a:ext cx="1368000" cy="468000"/>
          </a:xfrm>
          <a:prstGeom prst="rect">
            <a:avLst/>
          </a:prstGeom>
        </p:spPr>
      </p:pic>
    </p:spTree>
    <p:extLst>
      <p:ext uri="{BB962C8B-B14F-4D97-AF65-F5344CB8AC3E}">
        <p14:creationId xmlns:p14="http://schemas.microsoft.com/office/powerpoint/2010/main" val="16911830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Kapitelsida - Blå">
    <p:bg>
      <p:bgPr>
        <a:solidFill>
          <a:schemeClr val="accent3"/>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09600" y="457200"/>
            <a:ext cx="7310400" cy="936000"/>
          </a:xfrm>
        </p:spPr>
        <p:txBody>
          <a:bodyPr anchor="t"/>
          <a:lstStyle>
            <a:lvl1pPr algn="l">
              <a:defRPr sz="2800" b="1" cap="none" baseline="0">
                <a:solidFill>
                  <a:schemeClr val="bg1"/>
                </a:solidFill>
              </a:defRPr>
            </a:lvl1pPr>
          </a:lstStyle>
          <a:p>
            <a:r>
              <a:rPr lang="en-US"/>
              <a:t>Click to edit Master title style</a:t>
            </a:r>
            <a:endParaRPr lang="sv-SE" dirty="0"/>
          </a:p>
        </p:txBody>
      </p:sp>
      <p:sp>
        <p:nvSpPr>
          <p:cNvPr id="5" name="Platshållare för text 4"/>
          <p:cNvSpPr>
            <a:spLocks noGrp="1"/>
          </p:cNvSpPr>
          <p:nvPr>
            <p:ph type="body" sz="quarter" idx="10"/>
          </p:nvPr>
        </p:nvSpPr>
        <p:spPr>
          <a:xfrm>
            <a:off x="624417" y="1439864"/>
            <a:ext cx="7310400" cy="1197049"/>
          </a:xfrm>
        </p:spPr>
        <p:txBody>
          <a:bodyPr/>
          <a:lstStyle>
            <a:lvl1pPr marL="0" indent="0">
              <a:buFontTx/>
              <a:buNone/>
              <a:defRPr>
                <a:solidFill>
                  <a:schemeClr val="bg1"/>
                </a:solidFill>
              </a:defRPr>
            </a:lvl1pPr>
          </a:lstStyle>
          <a:p>
            <a:pPr lvl="0"/>
            <a:r>
              <a:rPr lang="en-US"/>
              <a:t>Edit Master text styles</a:t>
            </a:r>
          </a:p>
        </p:txBody>
      </p:sp>
      <p:pic>
        <p:nvPicPr>
          <p:cNvPr id="8" name="Bildobjekt 7">
            <a:extLst>
              <a:ext uri="{FF2B5EF4-FFF2-40B4-BE49-F238E27FC236}">
                <a16:creationId xmlns:a16="http://schemas.microsoft.com/office/drawing/2014/main" id="{5B562FF8-5FB1-5340-B65D-9E2E570AF0CD}"/>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214399" y="467862"/>
            <a:ext cx="1368000" cy="468000"/>
          </a:xfrm>
          <a:prstGeom prst="rect">
            <a:avLst/>
          </a:prstGeom>
        </p:spPr>
      </p:pic>
    </p:spTree>
    <p:extLst>
      <p:ext uri="{BB962C8B-B14F-4D97-AF65-F5344CB8AC3E}">
        <p14:creationId xmlns:p14="http://schemas.microsoft.com/office/powerpoint/2010/main" val="301923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Kapitelsida - Blå">
    <p:bg>
      <p:bgPr>
        <a:solidFill>
          <a:schemeClr val="accent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09600" y="457200"/>
            <a:ext cx="7310400" cy="936000"/>
          </a:xfrm>
        </p:spPr>
        <p:txBody>
          <a:bodyPr anchor="t"/>
          <a:lstStyle>
            <a:lvl1pPr algn="l">
              <a:defRPr sz="2800" b="1" cap="none" baseline="0">
                <a:solidFill>
                  <a:schemeClr val="bg1"/>
                </a:solidFill>
              </a:defRPr>
            </a:lvl1pPr>
          </a:lstStyle>
          <a:p>
            <a:r>
              <a:rPr lang="en-US"/>
              <a:t>Click to edit Master title style</a:t>
            </a:r>
            <a:endParaRPr lang="sv-SE" dirty="0"/>
          </a:p>
        </p:txBody>
      </p:sp>
      <p:sp>
        <p:nvSpPr>
          <p:cNvPr id="5" name="Platshållare för text 4"/>
          <p:cNvSpPr>
            <a:spLocks noGrp="1"/>
          </p:cNvSpPr>
          <p:nvPr>
            <p:ph type="body" sz="quarter" idx="10"/>
          </p:nvPr>
        </p:nvSpPr>
        <p:spPr>
          <a:xfrm>
            <a:off x="624417" y="1439864"/>
            <a:ext cx="7310400" cy="1197049"/>
          </a:xfrm>
        </p:spPr>
        <p:txBody>
          <a:bodyPr/>
          <a:lstStyle>
            <a:lvl1pPr marL="0" indent="0">
              <a:buFontTx/>
              <a:buNone/>
              <a:defRPr>
                <a:solidFill>
                  <a:schemeClr val="bg1"/>
                </a:solidFill>
              </a:defRPr>
            </a:lvl1pPr>
          </a:lstStyle>
          <a:p>
            <a:pPr lvl="0"/>
            <a:r>
              <a:rPr lang="en-US"/>
              <a:t>Edit Master text styles</a:t>
            </a:r>
          </a:p>
        </p:txBody>
      </p:sp>
      <p:pic>
        <p:nvPicPr>
          <p:cNvPr id="8" name="Bildobjekt 7">
            <a:extLst>
              <a:ext uri="{FF2B5EF4-FFF2-40B4-BE49-F238E27FC236}">
                <a16:creationId xmlns:a16="http://schemas.microsoft.com/office/drawing/2014/main" id="{5B562FF8-5FB1-5340-B65D-9E2E570AF0CD}"/>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214399" y="467862"/>
            <a:ext cx="1368000" cy="468000"/>
          </a:xfrm>
          <a:prstGeom prst="rect">
            <a:avLst/>
          </a:prstGeom>
        </p:spPr>
      </p:pic>
    </p:spTree>
    <p:extLst>
      <p:ext uri="{BB962C8B-B14F-4D97-AF65-F5344CB8AC3E}">
        <p14:creationId xmlns:p14="http://schemas.microsoft.com/office/powerpoint/2010/main" val="31384233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Kapitelsida - Blå">
    <p:bg>
      <p:bgPr>
        <a:solidFill>
          <a:schemeClr val="accent5"/>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09600" y="457200"/>
            <a:ext cx="7310400" cy="936000"/>
          </a:xfrm>
        </p:spPr>
        <p:txBody>
          <a:bodyPr anchor="t"/>
          <a:lstStyle>
            <a:lvl1pPr algn="l">
              <a:defRPr sz="2800" b="1" cap="none" baseline="0">
                <a:solidFill>
                  <a:schemeClr val="bg1"/>
                </a:solidFill>
              </a:defRPr>
            </a:lvl1pPr>
          </a:lstStyle>
          <a:p>
            <a:r>
              <a:rPr lang="en-US"/>
              <a:t>Click to edit Master title style</a:t>
            </a:r>
            <a:endParaRPr lang="sv-SE" dirty="0"/>
          </a:p>
        </p:txBody>
      </p:sp>
      <p:sp>
        <p:nvSpPr>
          <p:cNvPr id="5" name="Platshållare för text 4"/>
          <p:cNvSpPr>
            <a:spLocks noGrp="1"/>
          </p:cNvSpPr>
          <p:nvPr>
            <p:ph type="body" sz="quarter" idx="10"/>
          </p:nvPr>
        </p:nvSpPr>
        <p:spPr>
          <a:xfrm>
            <a:off x="624417" y="1439864"/>
            <a:ext cx="7310400" cy="1197049"/>
          </a:xfrm>
        </p:spPr>
        <p:txBody>
          <a:bodyPr/>
          <a:lstStyle>
            <a:lvl1pPr marL="0" indent="0">
              <a:buFontTx/>
              <a:buNone/>
              <a:defRPr>
                <a:solidFill>
                  <a:schemeClr val="bg1"/>
                </a:solidFill>
              </a:defRPr>
            </a:lvl1pPr>
          </a:lstStyle>
          <a:p>
            <a:pPr lvl="0"/>
            <a:r>
              <a:rPr lang="en-US"/>
              <a:t>Edit Master text styles</a:t>
            </a:r>
          </a:p>
        </p:txBody>
      </p:sp>
      <p:pic>
        <p:nvPicPr>
          <p:cNvPr id="8" name="Bildobjekt 7">
            <a:extLst>
              <a:ext uri="{FF2B5EF4-FFF2-40B4-BE49-F238E27FC236}">
                <a16:creationId xmlns:a16="http://schemas.microsoft.com/office/drawing/2014/main" id="{5B562FF8-5FB1-5340-B65D-9E2E570AF0CD}"/>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214399" y="467862"/>
            <a:ext cx="1368000" cy="468000"/>
          </a:xfrm>
          <a:prstGeom prst="rect">
            <a:avLst/>
          </a:prstGeom>
        </p:spPr>
      </p:pic>
    </p:spTree>
    <p:extLst>
      <p:ext uri="{BB962C8B-B14F-4D97-AF65-F5344CB8AC3E}">
        <p14:creationId xmlns:p14="http://schemas.microsoft.com/office/powerpoint/2010/main" val="40679226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_Kapitelsida - Blå">
    <p:bg>
      <p:bgPr>
        <a:solidFill>
          <a:schemeClr val="accent4"/>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09600" y="457200"/>
            <a:ext cx="7310400" cy="936000"/>
          </a:xfrm>
        </p:spPr>
        <p:txBody>
          <a:bodyPr anchor="t"/>
          <a:lstStyle>
            <a:lvl1pPr algn="l">
              <a:defRPr sz="2800" b="1" cap="none" baseline="0">
                <a:solidFill>
                  <a:schemeClr val="bg1"/>
                </a:solidFill>
              </a:defRPr>
            </a:lvl1pPr>
          </a:lstStyle>
          <a:p>
            <a:r>
              <a:rPr lang="en-US"/>
              <a:t>Click to edit Master title style</a:t>
            </a:r>
            <a:endParaRPr lang="sv-SE" dirty="0"/>
          </a:p>
        </p:txBody>
      </p:sp>
      <p:sp>
        <p:nvSpPr>
          <p:cNvPr id="5" name="Platshållare för text 4"/>
          <p:cNvSpPr>
            <a:spLocks noGrp="1"/>
          </p:cNvSpPr>
          <p:nvPr>
            <p:ph type="body" sz="quarter" idx="10"/>
          </p:nvPr>
        </p:nvSpPr>
        <p:spPr>
          <a:xfrm>
            <a:off x="624417" y="1439864"/>
            <a:ext cx="7310400" cy="1197049"/>
          </a:xfrm>
        </p:spPr>
        <p:txBody>
          <a:bodyPr/>
          <a:lstStyle>
            <a:lvl1pPr marL="0" indent="0">
              <a:buFontTx/>
              <a:buNone/>
              <a:defRPr>
                <a:solidFill>
                  <a:schemeClr val="bg1"/>
                </a:solidFill>
              </a:defRPr>
            </a:lvl1pPr>
          </a:lstStyle>
          <a:p>
            <a:pPr lvl="0"/>
            <a:r>
              <a:rPr lang="en-US"/>
              <a:t>Edit Master text styles</a:t>
            </a:r>
          </a:p>
        </p:txBody>
      </p:sp>
      <p:pic>
        <p:nvPicPr>
          <p:cNvPr id="8" name="Bildobjekt 7">
            <a:extLst>
              <a:ext uri="{FF2B5EF4-FFF2-40B4-BE49-F238E27FC236}">
                <a16:creationId xmlns:a16="http://schemas.microsoft.com/office/drawing/2014/main" id="{5B562FF8-5FB1-5340-B65D-9E2E570AF0CD}"/>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214399" y="467862"/>
            <a:ext cx="1368000" cy="468000"/>
          </a:xfrm>
          <a:prstGeom prst="rect">
            <a:avLst/>
          </a:prstGeom>
        </p:spPr>
      </p:pic>
    </p:spTree>
    <p:extLst>
      <p:ext uri="{BB962C8B-B14F-4D97-AF65-F5344CB8AC3E}">
        <p14:creationId xmlns:p14="http://schemas.microsoft.com/office/powerpoint/2010/main" val="4238498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Click to edit Master title style</a:t>
            </a:r>
            <a:endParaRPr lang="sv-SE"/>
          </a:p>
        </p:txBody>
      </p:sp>
    </p:spTree>
    <p:extLst>
      <p:ext uri="{BB962C8B-B14F-4D97-AF65-F5344CB8AC3E}">
        <p14:creationId xmlns:p14="http://schemas.microsoft.com/office/powerpoint/2010/main" val="25314645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Rectangle 4"/>
          <p:cNvSpPr>
            <a:spLocks noGrp="1" noChangeArrowheads="1"/>
          </p:cNvSpPr>
          <p:nvPr>
            <p:ph type="dt" sz="half" idx="10"/>
          </p:nvPr>
        </p:nvSpPr>
        <p:spPr>
          <a:ln/>
        </p:spPr>
        <p:txBody>
          <a:bodyPr/>
          <a:lstStyle>
            <a:lvl1pPr>
              <a:defRPr/>
            </a:lvl1pPr>
          </a:lstStyle>
          <a:p>
            <a:pPr>
              <a:defRPr/>
            </a:pPr>
            <a:fld id="{148698E9-672B-4C19-8EC6-194D81FC8D14}" type="datetime1">
              <a:rPr lang="sv-SE" altLang="en-US"/>
              <a:pPr>
                <a:defRPr/>
              </a:pPr>
              <a:t>2019-02-14</a:t>
            </a:fld>
            <a:endParaRPr lang="sv-SE"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sv-SE" altLang="en-US"/>
              <a:t>/ Namn Namn, Institution eller liknande</a:t>
            </a:r>
          </a:p>
        </p:txBody>
      </p:sp>
      <p:sp>
        <p:nvSpPr>
          <p:cNvPr id="6" name="Rectangle 6"/>
          <p:cNvSpPr>
            <a:spLocks noGrp="1" noChangeArrowheads="1"/>
          </p:cNvSpPr>
          <p:nvPr>
            <p:ph type="sldNum" sz="quarter" idx="12"/>
          </p:nvPr>
        </p:nvSpPr>
        <p:spPr>
          <a:ln/>
        </p:spPr>
        <p:txBody>
          <a:bodyPr/>
          <a:lstStyle>
            <a:lvl1pPr>
              <a:defRPr/>
            </a:lvl1pPr>
          </a:lstStyle>
          <a:p>
            <a:pPr>
              <a:defRPr/>
            </a:pPr>
            <a:fld id="{164D27B5-9A50-42F6-804F-7FD9333803BE}" type="slidenum">
              <a:rPr lang="sv-SE" altLang="en-US"/>
              <a:pPr>
                <a:defRPr/>
              </a:pPr>
              <a:t>‹#›</a:t>
            </a:fld>
            <a:endParaRPr lang="sv-SE" altLang="en-US"/>
          </a:p>
        </p:txBody>
      </p:sp>
    </p:spTree>
    <p:extLst>
      <p:ext uri="{BB962C8B-B14F-4D97-AF65-F5344CB8AC3E}">
        <p14:creationId xmlns:p14="http://schemas.microsoft.com/office/powerpoint/2010/main" val="23091262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13" hasCustomPrompt="1"/>
          </p:nvPr>
        </p:nvSpPr>
        <p:spPr>
          <a:xfrm>
            <a:off x="613833" y="5733256"/>
            <a:ext cx="97104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4" name="Platshållare för datum 3"/>
          <p:cNvSpPr>
            <a:spLocks noGrp="1"/>
          </p:cNvSpPr>
          <p:nvPr>
            <p:ph type="dt" sz="half" idx="14"/>
          </p:nvPr>
        </p:nvSpPr>
        <p:spPr/>
        <p:txBody>
          <a:bodyPr/>
          <a:lstStyle/>
          <a:p>
            <a:r>
              <a:rPr lang="sv-SE"/>
              <a:t>20XX-XX-XX</a:t>
            </a:r>
            <a:endParaRPr lang="sv-SE" dirty="0"/>
          </a:p>
        </p:txBody>
      </p:sp>
      <p:sp>
        <p:nvSpPr>
          <p:cNvPr id="6" name="Platshållare för sidfot 5"/>
          <p:cNvSpPr>
            <a:spLocks noGrp="1"/>
          </p:cNvSpPr>
          <p:nvPr>
            <p:ph type="ftr" sz="quarter" idx="15"/>
          </p:nvPr>
        </p:nvSpPr>
        <p:spPr/>
        <p:txBody>
          <a:bodyPr/>
          <a:lstStyle/>
          <a:p>
            <a:r>
              <a:rPr lang="sv-SE"/>
              <a:t>Skriv eventuell sidfot här</a:t>
            </a:r>
            <a:endParaRPr lang="sv-SE" dirty="0"/>
          </a:p>
        </p:txBody>
      </p:sp>
      <p:sp>
        <p:nvSpPr>
          <p:cNvPr id="7" name="Platshållare för bildnummer 6"/>
          <p:cNvSpPr>
            <a:spLocks noGrp="1"/>
          </p:cNvSpPr>
          <p:nvPr>
            <p:ph type="sldNum" sz="quarter" idx="16"/>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26857517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Kapitelsida - Lila">
    <p:bg>
      <p:bgPr>
        <a:solidFill>
          <a:schemeClr val="accent5"/>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09600" y="457200"/>
            <a:ext cx="7310400" cy="936000"/>
          </a:xfrm>
        </p:spPr>
        <p:txBody>
          <a:bodyPr anchor="t"/>
          <a:lstStyle>
            <a:lvl1pPr algn="l">
              <a:defRPr sz="2800" b="1" cap="none" baseline="0">
                <a:solidFill>
                  <a:schemeClr val="bg1"/>
                </a:solidFill>
              </a:defRPr>
            </a:lvl1pPr>
          </a:lstStyle>
          <a:p>
            <a:r>
              <a:rPr lang="sv-SE"/>
              <a:t>Klicka här för att ändra format</a:t>
            </a:r>
            <a:endParaRPr lang="sv-SE" dirty="0"/>
          </a:p>
        </p:txBody>
      </p:sp>
      <p:sp>
        <p:nvSpPr>
          <p:cNvPr id="5" name="Platshållare för text 4"/>
          <p:cNvSpPr>
            <a:spLocks noGrp="1"/>
          </p:cNvSpPr>
          <p:nvPr>
            <p:ph type="body" sz="quarter" idx="10"/>
          </p:nvPr>
        </p:nvSpPr>
        <p:spPr>
          <a:xfrm>
            <a:off x="624417" y="1439864"/>
            <a:ext cx="7310400" cy="1197049"/>
          </a:xfrm>
        </p:spPr>
        <p:txBody>
          <a:bodyPr/>
          <a:lstStyle>
            <a:lvl1pPr marL="0" indent="0">
              <a:buFontTx/>
              <a:buNone/>
              <a:defRPr>
                <a:solidFill>
                  <a:schemeClr val="bg1"/>
                </a:solidFill>
              </a:defRPr>
            </a:lvl1pPr>
          </a:lstStyle>
          <a:p>
            <a:pPr lvl="0"/>
            <a:r>
              <a:rPr lang="sv-SE"/>
              <a:t>Redigera format för bakgrundstext</a:t>
            </a:r>
          </a:p>
        </p:txBody>
      </p:sp>
      <p:pic>
        <p:nvPicPr>
          <p:cNvPr id="7" name="Bildobjekt 6"/>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623392" y="6125548"/>
            <a:ext cx="1367161" cy="468000"/>
          </a:xfrm>
          <a:prstGeom prst="rect">
            <a:avLst/>
          </a:prstGeom>
        </p:spPr>
      </p:pic>
    </p:spTree>
    <p:extLst>
      <p:ext uri="{BB962C8B-B14F-4D97-AF65-F5344CB8AC3E}">
        <p14:creationId xmlns:p14="http://schemas.microsoft.com/office/powerpoint/2010/main" val="3676797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DE4AC5-EF41-CF4F-B7A8-3090019FD0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8092"/>
            <a:ext cx="12192000" cy="6906042"/>
          </a:xfrm>
          <a:prstGeom prst="rect">
            <a:avLst/>
          </a:prstGeom>
        </p:spPr>
      </p:pic>
      <p:pic>
        <p:nvPicPr>
          <p:cNvPr id="29" name="Bildobjekt 7">
            <a:extLst>
              <a:ext uri="{FF2B5EF4-FFF2-40B4-BE49-F238E27FC236}">
                <a16:creationId xmlns:a16="http://schemas.microsoft.com/office/drawing/2014/main" id="{CC41747D-3065-B748-8DC0-3910F565339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214399" y="467862"/>
            <a:ext cx="1368000" cy="468000"/>
          </a:xfrm>
          <a:prstGeom prst="rect">
            <a:avLst/>
          </a:prstGeom>
        </p:spPr>
      </p:pic>
    </p:spTree>
    <p:extLst>
      <p:ext uri="{BB962C8B-B14F-4D97-AF65-F5344CB8AC3E}">
        <p14:creationId xmlns:p14="http://schemas.microsoft.com/office/powerpoint/2010/main" val="517948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149FF4-1B7D-7748-985E-F0E3FE08C7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78" y="-929"/>
            <a:ext cx="12220747" cy="6858929"/>
          </a:xfrm>
          <a:prstGeom prst="rect">
            <a:avLst/>
          </a:prstGeom>
        </p:spPr>
      </p:pic>
      <p:pic>
        <p:nvPicPr>
          <p:cNvPr id="12" name="Bildobjekt 10">
            <a:extLst>
              <a:ext uri="{FF2B5EF4-FFF2-40B4-BE49-F238E27FC236}">
                <a16:creationId xmlns:a16="http://schemas.microsoft.com/office/drawing/2014/main" id="{3A35AD7E-FD6A-C947-8BE6-CEAB2800C793}"/>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214399" y="467862"/>
            <a:ext cx="1368000" cy="468276"/>
          </a:xfrm>
          <a:prstGeom prst="rect">
            <a:avLst/>
          </a:prstGeom>
        </p:spPr>
      </p:pic>
    </p:spTree>
    <p:extLst>
      <p:ext uri="{BB962C8B-B14F-4D97-AF65-F5344CB8AC3E}">
        <p14:creationId xmlns:p14="http://schemas.microsoft.com/office/powerpoint/2010/main" val="173285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B7EA0D-5C7B-6F49-9F77-5EF6D8EDB0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1051"/>
            <a:ext cx="12192000" cy="6850730"/>
          </a:xfrm>
          <a:prstGeom prst="rect">
            <a:avLst/>
          </a:prstGeom>
        </p:spPr>
      </p:pic>
      <p:pic>
        <p:nvPicPr>
          <p:cNvPr id="6" name="Bildobjekt 7">
            <a:extLst>
              <a:ext uri="{FF2B5EF4-FFF2-40B4-BE49-F238E27FC236}">
                <a16:creationId xmlns:a16="http://schemas.microsoft.com/office/drawing/2014/main" id="{1E3CE1A9-AF32-864B-910D-BDFE59147598}"/>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214399" y="467862"/>
            <a:ext cx="1368000" cy="468000"/>
          </a:xfrm>
          <a:prstGeom prst="rect">
            <a:avLst/>
          </a:prstGeom>
        </p:spPr>
      </p:pic>
    </p:spTree>
    <p:extLst>
      <p:ext uri="{BB962C8B-B14F-4D97-AF65-F5344CB8AC3E}">
        <p14:creationId xmlns:p14="http://schemas.microsoft.com/office/powerpoint/2010/main" val="1239300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C831E4-E738-BC4C-B36E-8F42B319A7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5" name="Bildobjekt 7">
            <a:extLst>
              <a:ext uri="{FF2B5EF4-FFF2-40B4-BE49-F238E27FC236}">
                <a16:creationId xmlns:a16="http://schemas.microsoft.com/office/drawing/2014/main" id="{33EA6080-D34D-E349-B592-4F56C64A76EC}"/>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214399" y="467862"/>
            <a:ext cx="1368000" cy="468000"/>
          </a:xfrm>
          <a:prstGeom prst="rect">
            <a:avLst/>
          </a:prstGeom>
        </p:spPr>
      </p:pic>
    </p:spTree>
    <p:extLst>
      <p:ext uri="{BB962C8B-B14F-4D97-AF65-F5344CB8AC3E}">
        <p14:creationId xmlns:p14="http://schemas.microsoft.com/office/powerpoint/2010/main" val="793831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A81B36-9D6A-EB43-B21B-A8F06AD259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04000" cy="7056000"/>
          </a:xfrm>
          <a:prstGeom prst="rect">
            <a:avLst/>
          </a:prstGeom>
        </p:spPr>
      </p:pic>
      <p:pic>
        <p:nvPicPr>
          <p:cNvPr id="5" name="Bildobjekt 10">
            <a:extLst>
              <a:ext uri="{FF2B5EF4-FFF2-40B4-BE49-F238E27FC236}">
                <a16:creationId xmlns:a16="http://schemas.microsoft.com/office/drawing/2014/main" id="{8989C2C0-9733-B247-9172-C809473296D7}"/>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214399" y="467862"/>
            <a:ext cx="1368000" cy="468276"/>
          </a:xfrm>
          <a:prstGeom prst="rect">
            <a:avLst/>
          </a:prstGeom>
        </p:spPr>
      </p:pic>
    </p:spTree>
    <p:extLst>
      <p:ext uri="{BB962C8B-B14F-4D97-AF65-F5344CB8AC3E}">
        <p14:creationId xmlns:p14="http://schemas.microsoft.com/office/powerpoint/2010/main" val="1184878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457200"/>
            <a:ext cx="10972800" cy="831600"/>
          </a:xfrm>
          <a:prstGeom prst="rect">
            <a:avLst/>
          </a:prstGeom>
        </p:spPr>
        <p:txBody>
          <a:bodyPr vert="horz" lIns="0" tIns="0" rIns="0" bIns="0" rtlCol="0" anchor="t" anchorCtr="0">
            <a:noAutofit/>
          </a:bodyPr>
          <a:lstStyle/>
          <a:p>
            <a:r>
              <a:rPr lang="sv-SE" dirty="0"/>
              <a:t>Klicka här för att ändra format</a:t>
            </a:r>
          </a:p>
        </p:txBody>
      </p:sp>
      <p:sp>
        <p:nvSpPr>
          <p:cNvPr id="3" name="Platshållare för text 2"/>
          <p:cNvSpPr>
            <a:spLocks noGrp="1"/>
          </p:cNvSpPr>
          <p:nvPr>
            <p:ph type="body" idx="1"/>
          </p:nvPr>
        </p:nvSpPr>
        <p:spPr>
          <a:xfrm>
            <a:off x="609600" y="1440001"/>
            <a:ext cx="9710869" cy="4294050"/>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10526400" y="6186018"/>
            <a:ext cx="1056000" cy="144000"/>
          </a:xfrm>
          <a:prstGeom prst="rect">
            <a:avLst/>
          </a:prstGeom>
        </p:spPr>
        <p:txBody>
          <a:bodyPr vert="horz" lIns="0" tIns="0" rIns="0" bIns="0" rtlCol="0" anchor="ctr"/>
          <a:lstStyle>
            <a:lvl1pPr algn="r">
              <a:defRPr sz="800">
                <a:solidFill>
                  <a:schemeClr val="tx1"/>
                </a:solidFill>
              </a:defRPr>
            </a:lvl1pPr>
          </a:lstStyle>
          <a:p>
            <a:r>
              <a:rPr lang="sv-SE"/>
              <a:t>20XX-XX-XX</a:t>
            </a:r>
            <a:endParaRPr lang="sv-SE" dirty="0"/>
          </a:p>
        </p:txBody>
      </p:sp>
      <p:sp>
        <p:nvSpPr>
          <p:cNvPr id="5" name="Platshållare för sidfot 4"/>
          <p:cNvSpPr>
            <a:spLocks noGrp="1"/>
          </p:cNvSpPr>
          <p:nvPr>
            <p:ph type="ftr" sz="quarter" idx="3"/>
          </p:nvPr>
        </p:nvSpPr>
        <p:spPr>
          <a:xfrm>
            <a:off x="2904000" y="6325501"/>
            <a:ext cx="6384000" cy="144000"/>
          </a:xfrm>
          <a:prstGeom prst="rect">
            <a:avLst/>
          </a:prstGeom>
        </p:spPr>
        <p:txBody>
          <a:bodyPr vert="horz" lIns="0" tIns="0" rIns="0" bIns="0" rtlCol="0" anchor="ctr"/>
          <a:lstStyle>
            <a:lvl1pPr algn="ctr">
              <a:defRPr sz="800">
                <a:solidFill>
                  <a:schemeClr val="tx1"/>
                </a:solidFill>
              </a:defRPr>
            </a:lvl1pPr>
          </a:lstStyle>
          <a:p>
            <a:r>
              <a:rPr lang="sv-SE"/>
              <a:t>Skriv eventuell sidfot här</a:t>
            </a:r>
            <a:endParaRPr lang="sv-SE" dirty="0"/>
          </a:p>
        </p:txBody>
      </p:sp>
      <p:sp>
        <p:nvSpPr>
          <p:cNvPr id="6" name="Platshållare för bildnummer 5"/>
          <p:cNvSpPr>
            <a:spLocks noGrp="1"/>
          </p:cNvSpPr>
          <p:nvPr>
            <p:ph type="sldNum" sz="quarter" idx="4"/>
          </p:nvPr>
        </p:nvSpPr>
        <p:spPr>
          <a:xfrm>
            <a:off x="10910400" y="6325501"/>
            <a:ext cx="672000" cy="144000"/>
          </a:xfrm>
          <a:prstGeom prst="rect">
            <a:avLst/>
          </a:prstGeom>
        </p:spPr>
        <p:txBody>
          <a:bodyPr vert="horz" lIns="0" tIns="0" rIns="0" bIns="0" rtlCol="0" anchor="ctr"/>
          <a:lstStyle>
            <a:lvl1pPr algn="r">
              <a:defRPr sz="800">
                <a:solidFill>
                  <a:schemeClr val="tx1"/>
                </a:solidFill>
              </a:defRPr>
            </a:lvl1pPr>
          </a:lstStyle>
          <a:p>
            <a:fld id="{A1FA3D87-4B78-4D5D-8368-DA3305501A4C}" type="slidenum">
              <a:rPr lang="sv-SE" smtClean="0"/>
              <a:pPr/>
              <a:t>‹#›</a:t>
            </a:fld>
            <a:endParaRPr lang="sv-SE" dirty="0"/>
          </a:p>
        </p:txBody>
      </p:sp>
      <p:pic>
        <p:nvPicPr>
          <p:cNvPr id="8" name="Bildobjekt 10">
            <a:extLst>
              <a:ext uri="{FF2B5EF4-FFF2-40B4-BE49-F238E27FC236}">
                <a16:creationId xmlns:a16="http://schemas.microsoft.com/office/drawing/2014/main" id="{83F19EDD-833A-1E41-9493-DC07A4EEC02F}"/>
              </a:ext>
            </a:extLst>
          </p:cNvPr>
          <p:cNvPicPr>
            <a:picLocks/>
          </p:cNvPicPr>
          <p:nvPr userDrawn="1"/>
        </p:nvPicPr>
        <p:blipFill>
          <a:blip r:embed="rId44" cstate="screen">
            <a:extLst>
              <a:ext uri="{28A0092B-C50C-407E-A947-70E740481C1C}">
                <a14:useLocalDpi xmlns:a14="http://schemas.microsoft.com/office/drawing/2010/main"/>
              </a:ext>
            </a:extLst>
          </a:blip>
          <a:stretch>
            <a:fillRect/>
          </a:stretch>
        </p:blipFill>
        <p:spPr>
          <a:xfrm>
            <a:off x="10214399" y="467862"/>
            <a:ext cx="1368000" cy="468276"/>
          </a:xfrm>
          <a:prstGeom prst="rect">
            <a:avLst/>
          </a:prstGeom>
        </p:spPr>
      </p:pic>
    </p:spTree>
    <p:extLst>
      <p:ext uri="{BB962C8B-B14F-4D97-AF65-F5344CB8AC3E}">
        <p14:creationId xmlns:p14="http://schemas.microsoft.com/office/powerpoint/2010/main" val="3388487928"/>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4" r:id="rId4"/>
    <p:sldLayoutId id="2147483655"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85" r:id="rId16"/>
    <p:sldLayoutId id="2147483686" r:id="rId17"/>
    <p:sldLayoutId id="2147483687" r:id="rId18"/>
    <p:sldLayoutId id="2147483688" r:id="rId19"/>
    <p:sldLayoutId id="2147483689" r:id="rId20"/>
    <p:sldLayoutId id="2147483690" r:id="rId21"/>
    <p:sldLayoutId id="2147483692" r:id="rId22"/>
    <p:sldLayoutId id="2147483678"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662" r:id="rId35"/>
    <p:sldLayoutId id="2147483663" r:id="rId36"/>
    <p:sldLayoutId id="2147483679" r:id="rId37"/>
    <p:sldLayoutId id="2147483680" r:id="rId38"/>
    <p:sldLayoutId id="2147483681" r:id="rId39"/>
    <p:sldLayoutId id="2147483682" r:id="rId40"/>
    <p:sldLayoutId id="2147483683" r:id="rId41"/>
    <p:sldLayoutId id="2147483684" r:id="rId42"/>
  </p:sldLayoutIdLst>
  <p:hf sldNum="0" hdr="0" ftr="0" dt="0"/>
  <p:txStyles>
    <p:titleStyle>
      <a:lvl1pPr algn="l" defTabSz="914400" rtl="0" eaLnBrk="1" latinLnBrk="0" hangingPunct="1">
        <a:spcBef>
          <a:spcPct val="0"/>
        </a:spcBef>
        <a:buNone/>
        <a:defRPr sz="3000" b="1" kern="1200">
          <a:solidFill>
            <a:schemeClr val="tx1"/>
          </a:solidFill>
          <a:latin typeface="+mj-lt"/>
          <a:ea typeface="+mj-ea"/>
          <a:cs typeface="+mj-cs"/>
        </a:defRPr>
      </a:lvl1pPr>
    </p:titleStyle>
    <p:bodyStyle>
      <a:lvl1pPr marL="180000" indent="-180000" algn="l" defTabSz="914400" rtl="0" eaLnBrk="1" latinLnBrk="0" hangingPunct="1">
        <a:spcBef>
          <a:spcPct val="20000"/>
        </a:spcBef>
        <a:spcAft>
          <a:spcPts val="600"/>
        </a:spcAft>
        <a:buFont typeface="Arial" panose="020B0604020202020204" pitchFamily="34" charset="0"/>
        <a:buChar char="•"/>
        <a:defRPr sz="2000" kern="1200">
          <a:solidFill>
            <a:schemeClr val="tx1"/>
          </a:solidFill>
          <a:latin typeface="+mn-lt"/>
          <a:ea typeface="+mn-ea"/>
          <a:cs typeface="+mn-cs"/>
        </a:defRPr>
      </a:lvl1pPr>
      <a:lvl2pPr marL="398463" indent="-219075"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2pPr>
      <a:lvl3pPr marL="584200" indent="-195263"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3pPr>
      <a:lvl4pPr marL="812800" indent="-211138"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4pPr>
      <a:lvl5pPr marL="1008063" indent="-212725"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8.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www.studieframjandet.se/Hitta-ditt-intresse/Miljo--samhalle/Foraldrar--barn/Alskade-bar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37.emf"/><Relationship Id="rId5" Type="http://schemas.openxmlformats.org/officeDocument/2006/relationships/image" Target="../media/image36.png"/><Relationship Id="rId10" Type="http://schemas.openxmlformats.org/officeDocument/2006/relationships/image" Target="../media/image41.emf"/><Relationship Id="rId4" Type="http://schemas.openxmlformats.org/officeDocument/2006/relationships/image" Target="../media/image35.emf"/><Relationship Id="rId9" Type="http://schemas.openxmlformats.org/officeDocument/2006/relationships/image" Target="../media/image40.emf"/></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09600" y="457200"/>
            <a:ext cx="7320000" cy="968400"/>
          </a:xfrm>
        </p:spPr>
        <p:txBody>
          <a:bodyPr/>
          <a:lstStyle/>
          <a:p>
            <a:pPr>
              <a:lnSpc>
                <a:spcPct val="110000"/>
              </a:lnSpc>
            </a:pPr>
            <a:r>
              <a:rPr lang="sv-SE" sz="2400" dirty="0"/>
              <a:t>Instruktioner till skolan</a:t>
            </a:r>
          </a:p>
        </p:txBody>
      </p:sp>
      <p:sp>
        <p:nvSpPr>
          <p:cNvPr id="3" name="Platshållare för innehåll 2"/>
          <p:cNvSpPr>
            <a:spLocks noGrp="1"/>
          </p:cNvSpPr>
          <p:nvPr>
            <p:ph type="body" sz="quarter" idx="10"/>
          </p:nvPr>
        </p:nvSpPr>
        <p:spPr/>
        <p:txBody>
          <a:bodyPr/>
          <a:lstStyle/>
          <a:p>
            <a:pPr>
              <a:lnSpc>
                <a:spcPct val="120000"/>
              </a:lnSpc>
            </a:pPr>
            <a:endParaRPr lang="sv-SE" altLang="en-US" sz="1800" dirty="0">
              <a:latin typeface="Times New Roman" pitchFamily="18" charset="0"/>
              <a:cs typeface="Times New Roman" pitchFamily="18" charset="0"/>
            </a:endParaRPr>
          </a:p>
          <a:p>
            <a:pPr marL="0" indent="0">
              <a:lnSpc>
                <a:spcPct val="120000"/>
              </a:lnSpc>
              <a:buNone/>
            </a:pPr>
            <a:r>
              <a:rPr lang="sv-SE" altLang="en-US" sz="1800" dirty="0">
                <a:latin typeface="Times New Roman" pitchFamily="18" charset="0"/>
                <a:cs typeface="Times New Roman" pitchFamily="18" charset="0"/>
              </a:rPr>
              <a:t>                                                                        </a:t>
            </a:r>
            <a:endParaRPr lang="sv-SE" dirty="0"/>
          </a:p>
        </p:txBody>
      </p:sp>
      <p:sp>
        <p:nvSpPr>
          <p:cNvPr id="4" name="textruta 3"/>
          <p:cNvSpPr txBox="1"/>
          <p:nvPr/>
        </p:nvSpPr>
        <p:spPr>
          <a:xfrm>
            <a:off x="551384" y="1260000"/>
            <a:ext cx="8280920" cy="3970318"/>
          </a:xfrm>
          <a:prstGeom prst="rect">
            <a:avLst/>
          </a:prstGeom>
          <a:noFill/>
        </p:spPr>
        <p:txBody>
          <a:bodyPr wrap="square" lIns="0" tIns="0" rIns="0" bIns="0" rtlCol="0">
            <a:spAutoFit/>
          </a:bodyPr>
          <a:lstStyle/>
          <a:p>
            <a:pPr marL="285750" indent="-285750">
              <a:buFont typeface="Arial" panose="020B0604020202020204" pitchFamily="34" charset="0"/>
              <a:buChar char="•"/>
            </a:pPr>
            <a:r>
              <a:rPr lang="sv-SE" dirty="0"/>
              <a:t>Detta bildspel är ett stöd för er i mötet med nyanlända elevers vårdnadshavare på ett föräldramöte eller välkomstmöte. </a:t>
            </a:r>
          </a:p>
          <a:p>
            <a:pPr marL="285750" indent="-285750">
              <a:buFont typeface="Arial" panose="020B0604020202020204" pitchFamily="34" charset="0"/>
              <a:buChar char="•"/>
            </a:pPr>
            <a:r>
              <a:rPr lang="sv-SE" dirty="0"/>
              <a:t>Bildspelet innehåller 27 bilder med ett innehåll som nyanlända vårdnadshavare behöver information kring. </a:t>
            </a:r>
          </a:p>
          <a:p>
            <a:pPr marL="285750" indent="-285750">
              <a:buFont typeface="Arial" panose="020B0604020202020204" pitchFamily="34" charset="0"/>
              <a:buChar char="•"/>
            </a:pPr>
            <a:r>
              <a:rPr lang="sv-SE" dirty="0"/>
              <a:t>Texten är generellt skriven för Stockholm stads grundskolor. Ni kan anpassa presentationen efter hur det ser ut på er skola. Till informationsdelarna finns frågeställningar formulerade som underlag för samtal mellan vårdnadshavarna.</a:t>
            </a:r>
          </a:p>
          <a:p>
            <a:pPr marL="285750" indent="-285750">
              <a:buFont typeface="Arial" panose="020B0604020202020204" pitchFamily="34" charset="0"/>
              <a:buChar char="•"/>
            </a:pPr>
            <a:r>
              <a:rPr lang="sv-SE" dirty="0"/>
              <a:t>Tanken är att bilderna ska kunna väljas utifrån behov. Det innebär att ni inte måste prata om alla bilder utan väljer det som är relevant. Ni kan använda bilderna vid ett eller flera tillfällen. </a:t>
            </a:r>
          </a:p>
          <a:p>
            <a:pPr marL="285750" indent="-285750">
              <a:buFont typeface="Arial" panose="020B0604020202020204" pitchFamily="34" charset="0"/>
              <a:buChar char="•"/>
            </a:pPr>
            <a:r>
              <a:rPr lang="sv-SE" dirty="0"/>
              <a:t>Det är oerhört värdefullt för föräldrarna om mycket tid avsätts för diskussion i grupper. </a:t>
            </a:r>
          </a:p>
          <a:p>
            <a:pPr marL="285750" indent="-285750">
              <a:buFont typeface="Arial" panose="020B0604020202020204" pitchFamily="34" charset="0"/>
              <a:buChar char="•"/>
            </a:pPr>
            <a:r>
              <a:rPr lang="sv-SE" dirty="0"/>
              <a:t>Föräldrarna kan ha behov av tolk. Om man har en föräldragrupp med samma språk är det en fördel om presentationen hålls av en modersmålslärare.</a:t>
            </a:r>
          </a:p>
        </p:txBody>
      </p:sp>
    </p:spTree>
    <p:extLst>
      <p:ext uri="{BB962C8B-B14F-4D97-AF65-F5344CB8AC3E}">
        <p14:creationId xmlns:p14="http://schemas.microsoft.com/office/powerpoint/2010/main" val="453472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C2A1C59-35F0-9D49-B8D5-28247597983B}"/>
              </a:ext>
            </a:extLst>
          </p:cNvPr>
          <p:cNvSpPr/>
          <p:nvPr/>
        </p:nvSpPr>
        <p:spPr>
          <a:xfrm>
            <a:off x="0" y="4680520"/>
            <a:ext cx="12192000" cy="220486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dirty="0">
              <a:solidFill>
                <a:schemeClr val="bg1"/>
              </a:solidFill>
            </a:endParaRPr>
          </a:p>
        </p:txBody>
      </p:sp>
      <p:sp>
        <p:nvSpPr>
          <p:cNvPr id="6" name="Rubrik 1">
            <a:extLst>
              <a:ext uri="{FF2B5EF4-FFF2-40B4-BE49-F238E27FC236}">
                <a16:creationId xmlns:a16="http://schemas.microsoft.com/office/drawing/2014/main" id="{F17EEEC6-DA7B-FB4B-B240-E346D51C5D4A}"/>
              </a:ext>
            </a:extLst>
          </p:cNvPr>
          <p:cNvSpPr txBox="1">
            <a:spLocks/>
          </p:cNvSpPr>
          <p:nvPr/>
        </p:nvSpPr>
        <p:spPr>
          <a:xfrm>
            <a:off x="720000" y="5013176"/>
            <a:ext cx="3176138" cy="1464592"/>
          </a:xfrm>
          <a:prstGeom prst="rect">
            <a:avLst/>
          </a:prstGeom>
        </p:spPr>
        <p:txBody>
          <a:bodyPr lIns="0" tIns="0" rIns="0" bIns="0"/>
          <a:lstStyle>
            <a:lvl1pPr algn="l" defTabSz="914400" rtl="0" eaLnBrk="1" latinLnBrk="0" hangingPunct="1">
              <a:spcBef>
                <a:spcPct val="0"/>
              </a:spcBef>
              <a:buNone/>
              <a:defRPr sz="3000" b="1" kern="1200">
                <a:solidFill>
                  <a:schemeClr val="tx1"/>
                </a:solidFill>
                <a:latin typeface="+mj-lt"/>
                <a:ea typeface="+mj-ea"/>
                <a:cs typeface="+mj-cs"/>
              </a:defRPr>
            </a:lvl1pPr>
          </a:lstStyle>
          <a:p>
            <a:r>
              <a:rPr lang="sv-SE" dirty="0">
                <a:solidFill>
                  <a:schemeClr val="bg1"/>
                </a:solidFill>
              </a:rPr>
              <a:t>Svenska som andraspråk och svenska</a:t>
            </a:r>
          </a:p>
        </p:txBody>
      </p:sp>
      <p:sp>
        <p:nvSpPr>
          <p:cNvPr id="7" name="Platshållare för innehåll 2">
            <a:extLst>
              <a:ext uri="{FF2B5EF4-FFF2-40B4-BE49-F238E27FC236}">
                <a16:creationId xmlns:a16="http://schemas.microsoft.com/office/drawing/2014/main" id="{331F63F7-8B19-8547-9302-CC195531D6CB}"/>
              </a:ext>
            </a:extLst>
          </p:cNvPr>
          <p:cNvSpPr txBox="1">
            <a:spLocks/>
          </p:cNvSpPr>
          <p:nvPr/>
        </p:nvSpPr>
        <p:spPr>
          <a:xfrm>
            <a:off x="4223792" y="5130328"/>
            <a:ext cx="6336704" cy="1575468"/>
          </a:xfrm>
          <a:prstGeom prst="rect">
            <a:avLst/>
          </a:prstGeom>
        </p:spPr>
        <p:txBody>
          <a:bodyPr lIns="0" tIns="0" rIns="0" bIns="0"/>
          <a:lstStyle>
            <a:lvl1pPr marL="180000" indent="-180000" algn="l" defTabSz="914400" rtl="0" eaLnBrk="1" latinLnBrk="0" hangingPunct="1">
              <a:spcBef>
                <a:spcPct val="20000"/>
              </a:spcBef>
              <a:spcAft>
                <a:spcPts val="600"/>
              </a:spcAft>
              <a:buFont typeface="Arial" panose="020B0604020202020204" pitchFamily="34" charset="0"/>
              <a:buChar char="•"/>
              <a:defRPr sz="2000" kern="1200">
                <a:solidFill>
                  <a:schemeClr val="tx1"/>
                </a:solidFill>
                <a:latin typeface="+mn-lt"/>
                <a:ea typeface="+mn-ea"/>
                <a:cs typeface="+mn-cs"/>
              </a:defRPr>
            </a:lvl1pPr>
            <a:lvl2pPr marL="398463" indent="-219075"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2pPr>
            <a:lvl3pPr marL="584200" indent="-195263"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3pPr>
            <a:lvl4pPr marL="812800" indent="-211138"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4pPr>
            <a:lvl5pPr marL="1008063" indent="-212725"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pPr>
            <a:r>
              <a:rPr lang="sv-SE" sz="1800" dirty="0">
                <a:solidFill>
                  <a:schemeClr val="bg1"/>
                </a:solidFill>
              </a:rPr>
              <a:t>Två olika kurser</a:t>
            </a:r>
          </a:p>
          <a:p>
            <a:pPr>
              <a:spcBef>
                <a:spcPts val="0"/>
              </a:spcBef>
            </a:pPr>
            <a:r>
              <a:rPr lang="sv-SE" sz="1800" dirty="0">
                <a:solidFill>
                  <a:schemeClr val="bg1"/>
                </a:solidFill>
              </a:rPr>
              <a:t>I stort sett samma kunskapskrav </a:t>
            </a:r>
          </a:p>
          <a:p>
            <a:pPr>
              <a:spcBef>
                <a:spcPts val="0"/>
              </a:spcBef>
            </a:pPr>
            <a:r>
              <a:rPr lang="sv-SE" sz="1800" dirty="0">
                <a:solidFill>
                  <a:schemeClr val="bg1"/>
                </a:solidFill>
              </a:rPr>
              <a:t>Betyg likvärdiga när eleven söker fortsatta studier</a:t>
            </a:r>
          </a:p>
          <a:p>
            <a:pPr>
              <a:spcBef>
                <a:spcPts val="0"/>
              </a:spcBef>
            </a:pPr>
            <a:r>
              <a:rPr lang="sv-SE" sz="1800" dirty="0">
                <a:solidFill>
                  <a:schemeClr val="bg1"/>
                </a:solidFill>
              </a:rPr>
              <a:t>Vem läser svenska som andraspråk?</a:t>
            </a:r>
          </a:p>
        </p:txBody>
      </p:sp>
      <p:sp>
        <p:nvSpPr>
          <p:cNvPr id="8" name="Oval pratbubbla 8">
            <a:extLst>
              <a:ext uri="{FF2B5EF4-FFF2-40B4-BE49-F238E27FC236}">
                <a16:creationId xmlns:a16="http://schemas.microsoft.com/office/drawing/2014/main" id="{CAEDBEB8-91D4-8244-9AAE-E102965796FA}"/>
              </a:ext>
            </a:extLst>
          </p:cNvPr>
          <p:cNvSpPr/>
          <p:nvPr/>
        </p:nvSpPr>
        <p:spPr>
          <a:xfrm>
            <a:off x="9435412" y="1916832"/>
            <a:ext cx="2250167" cy="1368152"/>
          </a:xfrm>
          <a:prstGeom prst="wedgeEllipseCallout">
            <a:avLst>
              <a:gd name="adj1" fmla="val 18657"/>
              <a:gd name="adj2" fmla="val 7669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solidFill>
                  <a:schemeClr val="bg1"/>
                </a:solidFill>
              </a:rPr>
              <a:t>Är det något </a:t>
            </a:r>
            <a:br>
              <a:rPr lang="sv-SE" sz="1400" b="1" dirty="0">
                <a:solidFill>
                  <a:schemeClr val="bg1"/>
                </a:solidFill>
              </a:rPr>
            </a:br>
            <a:r>
              <a:rPr lang="sv-SE" sz="1400" b="1" dirty="0">
                <a:solidFill>
                  <a:schemeClr val="bg1"/>
                </a:solidFill>
              </a:rPr>
              <a:t>du vill veta </a:t>
            </a:r>
            <a:br>
              <a:rPr lang="sv-SE" sz="1400" b="1" dirty="0">
                <a:solidFill>
                  <a:schemeClr val="bg1"/>
                </a:solidFill>
              </a:rPr>
            </a:br>
            <a:r>
              <a:rPr lang="sv-SE" sz="1400" b="1" dirty="0">
                <a:solidFill>
                  <a:schemeClr val="bg1"/>
                </a:solidFill>
              </a:rPr>
              <a:t>mer om?</a:t>
            </a:r>
          </a:p>
        </p:txBody>
      </p:sp>
    </p:spTree>
    <p:extLst>
      <p:ext uri="{BB962C8B-B14F-4D97-AF65-F5344CB8AC3E}">
        <p14:creationId xmlns:p14="http://schemas.microsoft.com/office/powerpoint/2010/main" val="469996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4">
            <a:extLst>
              <a:ext uri="{FF2B5EF4-FFF2-40B4-BE49-F238E27FC236}">
                <a16:creationId xmlns:a16="http://schemas.microsoft.com/office/drawing/2014/main" id="{E60295E5-9892-5247-81D8-FB95A3672C02}"/>
              </a:ext>
            </a:extLst>
          </p:cNvPr>
          <p:cNvSpPr/>
          <p:nvPr/>
        </p:nvSpPr>
        <p:spPr>
          <a:xfrm>
            <a:off x="-31184" y="0"/>
            <a:ext cx="3287688" cy="6858000"/>
          </a:xfrm>
          <a:prstGeom prst="rect">
            <a:avLst/>
          </a:pr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dirty="0">
              <a:solidFill>
                <a:schemeClr val="bg1"/>
              </a:solidFill>
            </a:endParaRPr>
          </a:p>
        </p:txBody>
      </p:sp>
      <p:sp>
        <p:nvSpPr>
          <p:cNvPr id="3" name="Rubrik 1">
            <a:extLst>
              <a:ext uri="{FF2B5EF4-FFF2-40B4-BE49-F238E27FC236}">
                <a16:creationId xmlns:a16="http://schemas.microsoft.com/office/drawing/2014/main" id="{7DF6F780-A9C3-B844-942D-455CAD6BA020}"/>
              </a:ext>
            </a:extLst>
          </p:cNvPr>
          <p:cNvSpPr txBox="1">
            <a:spLocks/>
          </p:cNvSpPr>
          <p:nvPr/>
        </p:nvSpPr>
        <p:spPr>
          <a:xfrm>
            <a:off x="551384" y="476122"/>
            <a:ext cx="2592288" cy="1464592"/>
          </a:xfrm>
          <a:prstGeom prst="rect">
            <a:avLst/>
          </a:prstGeom>
        </p:spPr>
        <p:txBody>
          <a:bodyPr lIns="0" tIns="0" rIns="0" bIns="0"/>
          <a:lstStyle>
            <a:lvl1pPr algn="l" defTabSz="914400" rtl="0" eaLnBrk="1" latinLnBrk="0" hangingPunct="1">
              <a:spcBef>
                <a:spcPct val="0"/>
              </a:spcBef>
              <a:buNone/>
              <a:defRPr sz="3000" b="1" kern="1200">
                <a:solidFill>
                  <a:schemeClr val="tx1"/>
                </a:solidFill>
                <a:latin typeface="+mj-lt"/>
                <a:ea typeface="+mj-ea"/>
                <a:cs typeface="+mj-cs"/>
              </a:defRPr>
            </a:lvl1pPr>
          </a:lstStyle>
          <a:p>
            <a:r>
              <a:rPr lang="sv-SE" dirty="0">
                <a:solidFill>
                  <a:schemeClr val="bg1"/>
                </a:solidFill>
              </a:rPr>
              <a:t>Studiehand-ledning och modersmål</a:t>
            </a:r>
          </a:p>
        </p:txBody>
      </p:sp>
      <p:sp>
        <p:nvSpPr>
          <p:cNvPr id="6" name="Oval pratbubbla 8">
            <a:extLst>
              <a:ext uri="{FF2B5EF4-FFF2-40B4-BE49-F238E27FC236}">
                <a16:creationId xmlns:a16="http://schemas.microsoft.com/office/drawing/2014/main" id="{0F7349AB-6D93-8C44-A413-AFCFB03F5989}"/>
              </a:ext>
            </a:extLst>
          </p:cNvPr>
          <p:cNvSpPr/>
          <p:nvPr/>
        </p:nvSpPr>
        <p:spPr>
          <a:xfrm>
            <a:off x="8702079" y="4221088"/>
            <a:ext cx="2880320" cy="2088232"/>
          </a:xfrm>
          <a:prstGeom prst="wedgeEllipseCallout">
            <a:avLst>
              <a:gd name="adj1" fmla="val -37817"/>
              <a:gd name="adj2" fmla="val -5868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800" b="1" dirty="0">
              <a:solidFill>
                <a:schemeClr val="bg1"/>
              </a:solidFill>
            </a:endParaRPr>
          </a:p>
          <a:p>
            <a:pPr algn="ctr">
              <a:spcAft>
                <a:spcPts val="600"/>
              </a:spcAft>
            </a:pPr>
            <a:r>
              <a:rPr lang="sv-SE" sz="1400" b="1" dirty="0">
                <a:solidFill>
                  <a:schemeClr val="bg1"/>
                </a:solidFill>
              </a:rPr>
              <a:t>Vilket eller vilka språk talar ni hemma?</a:t>
            </a:r>
          </a:p>
          <a:p>
            <a:pPr algn="ctr">
              <a:spcAft>
                <a:spcPts val="600"/>
              </a:spcAft>
            </a:pPr>
            <a:r>
              <a:rPr lang="sv-SE" sz="1400" b="1" dirty="0">
                <a:solidFill>
                  <a:schemeClr val="bg1"/>
                </a:solidFill>
              </a:rPr>
              <a:t>Vilket undervisnings-språk har ni </a:t>
            </a:r>
            <a:br>
              <a:rPr lang="sv-SE" sz="1400" b="1" dirty="0">
                <a:solidFill>
                  <a:schemeClr val="bg1"/>
                </a:solidFill>
              </a:rPr>
            </a:br>
            <a:r>
              <a:rPr lang="sv-SE" sz="1400" b="1" dirty="0">
                <a:solidFill>
                  <a:schemeClr val="bg1"/>
                </a:solidFill>
              </a:rPr>
              <a:t>i ert hemland?</a:t>
            </a:r>
          </a:p>
        </p:txBody>
      </p:sp>
      <p:sp>
        <p:nvSpPr>
          <p:cNvPr id="7" name="Oval pratbubbla 8">
            <a:extLst>
              <a:ext uri="{FF2B5EF4-FFF2-40B4-BE49-F238E27FC236}">
                <a16:creationId xmlns:a16="http://schemas.microsoft.com/office/drawing/2014/main" id="{3A7152ED-B840-194A-91FA-46361B229A77}"/>
              </a:ext>
            </a:extLst>
          </p:cNvPr>
          <p:cNvSpPr/>
          <p:nvPr/>
        </p:nvSpPr>
        <p:spPr>
          <a:xfrm>
            <a:off x="4007768" y="4437112"/>
            <a:ext cx="2952328" cy="2088232"/>
          </a:xfrm>
          <a:prstGeom prst="wedgeEllipseCallout">
            <a:avLst>
              <a:gd name="adj1" fmla="val 58399"/>
              <a:gd name="adj2" fmla="val -4116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solidFill>
                  <a:schemeClr val="bg1"/>
                </a:solidFill>
              </a:rPr>
              <a:t>Diskutera: </a:t>
            </a:r>
          </a:p>
          <a:p>
            <a:pPr algn="ctr"/>
            <a:r>
              <a:rPr lang="sv-SE" sz="1400" b="1" dirty="0">
                <a:solidFill>
                  <a:schemeClr val="bg1"/>
                </a:solidFill>
              </a:rPr>
              <a:t>Att få tänka på ett språk man kan underlättar förståelsen när man studerar andra ämnen.</a:t>
            </a:r>
          </a:p>
        </p:txBody>
      </p:sp>
    </p:spTree>
    <p:extLst>
      <p:ext uri="{BB962C8B-B14F-4D97-AF65-F5344CB8AC3E}">
        <p14:creationId xmlns:p14="http://schemas.microsoft.com/office/powerpoint/2010/main" val="6356619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22">
            <a:extLst>
              <a:ext uri="{FF2B5EF4-FFF2-40B4-BE49-F238E27FC236}">
                <a16:creationId xmlns:a16="http://schemas.microsoft.com/office/drawing/2014/main" id="{0B2D3EA9-0D90-1D49-9AF6-0C6D82AC5D5F}"/>
              </a:ext>
            </a:extLst>
          </p:cNvPr>
          <p:cNvPicPr>
            <a:picLocks noChangeAspect="1"/>
          </p:cNvPicPr>
          <p:nvPr/>
        </p:nvPicPr>
        <p:blipFill>
          <a:blip r:embed="rId3"/>
          <a:stretch>
            <a:fillRect/>
          </a:stretch>
        </p:blipFill>
        <p:spPr>
          <a:xfrm rot="455139">
            <a:off x="4466300" y="887582"/>
            <a:ext cx="3271134" cy="4804174"/>
          </a:xfrm>
          <a:prstGeom prst="rect">
            <a:avLst/>
          </a:prstGeom>
        </p:spPr>
      </p:pic>
      <p:sp>
        <p:nvSpPr>
          <p:cNvPr id="5" name="Title 4">
            <a:extLst>
              <a:ext uri="{FF2B5EF4-FFF2-40B4-BE49-F238E27FC236}">
                <a16:creationId xmlns:a16="http://schemas.microsoft.com/office/drawing/2014/main" id="{D49C57B2-7E06-BF41-8DFE-D8761181EFB6}"/>
              </a:ext>
            </a:extLst>
          </p:cNvPr>
          <p:cNvSpPr>
            <a:spLocks noGrp="1"/>
          </p:cNvSpPr>
          <p:nvPr>
            <p:ph type="ctrTitle"/>
          </p:nvPr>
        </p:nvSpPr>
        <p:spPr/>
        <p:txBody>
          <a:bodyPr/>
          <a:lstStyle/>
          <a:p>
            <a:r>
              <a:rPr lang="sv-SE" dirty="0"/>
              <a:t>Läroplan</a:t>
            </a:r>
          </a:p>
        </p:txBody>
      </p:sp>
      <p:sp>
        <p:nvSpPr>
          <p:cNvPr id="7" name="Platshållare för innehåll 2">
            <a:extLst>
              <a:ext uri="{FF2B5EF4-FFF2-40B4-BE49-F238E27FC236}">
                <a16:creationId xmlns:a16="http://schemas.microsoft.com/office/drawing/2014/main" id="{2AF61075-B7ED-C648-A07C-F706EB0B695D}"/>
              </a:ext>
            </a:extLst>
          </p:cNvPr>
          <p:cNvSpPr>
            <a:spLocks noGrp="1"/>
          </p:cNvSpPr>
          <p:nvPr>
            <p:ph type="body" sz="quarter" idx="10"/>
          </p:nvPr>
        </p:nvSpPr>
        <p:spPr>
          <a:xfrm>
            <a:off x="624417" y="1439864"/>
            <a:ext cx="2447247" cy="1197049"/>
          </a:xfrm>
        </p:spPr>
        <p:txBody>
          <a:bodyPr/>
          <a:lstStyle/>
          <a:p>
            <a:r>
              <a:rPr lang="sv-SE" dirty="0"/>
              <a:t>Styr vad alla skolor </a:t>
            </a:r>
            <a:br>
              <a:rPr lang="sv-SE" dirty="0"/>
            </a:br>
            <a:r>
              <a:rPr lang="sv-SE" dirty="0"/>
              <a:t>och all undervisning </a:t>
            </a:r>
            <a:br>
              <a:rPr lang="sv-SE" dirty="0"/>
            </a:br>
            <a:r>
              <a:rPr lang="sv-SE" dirty="0"/>
              <a:t>ska utgå från</a:t>
            </a:r>
            <a:endParaRPr lang="sv-SE" i="1" dirty="0"/>
          </a:p>
        </p:txBody>
      </p:sp>
      <p:sp>
        <p:nvSpPr>
          <p:cNvPr id="8" name="Platshållare för innehåll 2">
            <a:extLst>
              <a:ext uri="{FF2B5EF4-FFF2-40B4-BE49-F238E27FC236}">
                <a16:creationId xmlns:a16="http://schemas.microsoft.com/office/drawing/2014/main" id="{F64C9BF2-9D72-A043-9686-7F55082E3CA9}"/>
              </a:ext>
            </a:extLst>
          </p:cNvPr>
          <p:cNvSpPr txBox="1">
            <a:spLocks/>
          </p:cNvSpPr>
          <p:nvPr/>
        </p:nvSpPr>
        <p:spPr>
          <a:xfrm>
            <a:off x="9055806" y="1439864"/>
            <a:ext cx="2232248" cy="598525"/>
          </a:xfrm>
          <a:prstGeom prst="rect">
            <a:avLst/>
          </a:prstGeom>
        </p:spPr>
        <p:txBody>
          <a:bodyPr vert="horz" lIns="0" tIns="0" rIns="0" bIns="0" rtlCol="0">
            <a:noAutofit/>
          </a:bodyPr>
          <a:lstStyle>
            <a:lvl1pPr marL="0" indent="0" algn="l" defTabSz="914400" rtl="0" eaLnBrk="1" latinLnBrk="0" hangingPunct="1">
              <a:spcBef>
                <a:spcPct val="20000"/>
              </a:spcBef>
              <a:spcAft>
                <a:spcPts val="600"/>
              </a:spcAft>
              <a:buFontTx/>
              <a:buNone/>
              <a:defRPr sz="2000" kern="1200">
                <a:solidFill>
                  <a:schemeClr val="bg1"/>
                </a:solidFill>
                <a:latin typeface="+mn-lt"/>
                <a:ea typeface="+mn-ea"/>
                <a:cs typeface="+mn-cs"/>
              </a:defRPr>
            </a:lvl1pPr>
            <a:lvl2pPr marL="398463" indent="-219075"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2pPr>
            <a:lvl3pPr marL="584200" indent="-195263"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3pPr>
            <a:lvl4pPr marL="812800" indent="-211138"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4pPr>
            <a:lvl5pPr marL="1008063" indent="-212725"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sv-SE" dirty="0">
                <a:solidFill>
                  <a:schemeClr val="tx1"/>
                </a:solidFill>
              </a:rPr>
              <a:t>Skolans innehåll</a:t>
            </a:r>
          </a:p>
          <a:p>
            <a:endParaRPr lang="sv-SE" i="1" dirty="0">
              <a:solidFill>
                <a:schemeClr val="tx1"/>
              </a:solidFill>
            </a:endParaRPr>
          </a:p>
          <a:p>
            <a:endParaRPr lang="sv-SE" i="1" dirty="0">
              <a:solidFill>
                <a:schemeClr val="tx1"/>
              </a:solidFill>
            </a:endParaRPr>
          </a:p>
        </p:txBody>
      </p:sp>
      <p:sp>
        <p:nvSpPr>
          <p:cNvPr id="9" name="Platshållare för innehåll 2">
            <a:extLst>
              <a:ext uri="{FF2B5EF4-FFF2-40B4-BE49-F238E27FC236}">
                <a16:creationId xmlns:a16="http://schemas.microsoft.com/office/drawing/2014/main" id="{84E93E05-6084-4F45-8ECF-E1876A71FB22}"/>
              </a:ext>
            </a:extLst>
          </p:cNvPr>
          <p:cNvSpPr txBox="1">
            <a:spLocks/>
          </p:cNvSpPr>
          <p:nvPr/>
        </p:nvSpPr>
        <p:spPr>
          <a:xfrm>
            <a:off x="9622432" y="2782317"/>
            <a:ext cx="1800200" cy="544089"/>
          </a:xfrm>
          <a:prstGeom prst="rect">
            <a:avLst/>
          </a:prstGeom>
        </p:spPr>
        <p:txBody>
          <a:bodyPr vert="horz" lIns="0" tIns="0" rIns="0" bIns="0" rtlCol="0">
            <a:noAutofit/>
          </a:bodyPr>
          <a:lstStyle>
            <a:lvl1pPr marL="0" indent="0" algn="l" defTabSz="914400" rtl="0" eaLnBrk="1" latinLnBrk="0" hangingPunct="1">
              <a:spcBef>
                <a:spcPct val="20000"/>
              </a:spcBef>
              <a:spcAft>
                <a:spcPts val="600"/>
              </a:spcAft>
              <a:buFontTx/>
              <a:buNone/>
              <a:defRPr sz="2000" kern="1200">
                <a:solidFill>
                  <a:schemeClr val="bg1"/>
                </a:solidFill>
                <a:latin typeface="+mn-lt"/>
                <a:ea typeface="+mn-ea"/>
                <a:cs typeface="+mn-cs"/>
              </a:defRPr>
            </a:lvl1pPr>
            <a:lvl2pPr marL="398463" indent="-219075"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2pPr>
            <a:lvl3pPr marL="584200" indent="-195263"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3pPr>
            <a:lvl4pPr marL="812800" indent="-211138"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4pPr>
            <a:lvl5pPr marL="1008063" indent="-212725"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sv-SE" dirty="0">
                <a:solidFill>
                  <a:schemeClr val="tx1"/>
                </a:solidFill>
              </a:rPr>
              <a:t>Kunskapskrav</a:t>
            </a:r>
            <a:endParaRPr lang="sv-SE" i="1" dirty="0">
              <a:solidFill>
                <a:schemeClr val="tx1"/>
              </a:solidFill>
            </a:endParaRPr>
          </a:p>
        </p:txBody>
      </p:sp>
      <p:sp>
        <p:nvSpPr>
          <p:cNvPr id="10" name="Platshållare för innehåll 2">
            <a:extLst>
              <a:ext uri="{FF2B5EF4-FFF2-40B4-BE49-F238E27FC236}">
                <a16:creationId xmlns:a16="http://schemas.microsoft.com/office/drawing/2014/main" id="{45A6E6D5-B77B-DF4D-A8E8-F6122D6B6A47}"/>
              </a:ext>
            </a:extLst>
          </p:cNvPr>
          <p:cNvSpPr txBox="1">
            <a:spLocks/>
          </p:cNvSpPr>
          <p:nvPr/>
        </p:nvSpPr>
        <p:spPr>
          <a:xfrm>
            <a:off x="9123356" y="4077072"/>
            <a:ext cx="2188766" cy="1233813"/>
          </a:xfrm>
          <a:prstGeom prst="rect">
            <a:avLst/>
          </a:prstGeom>
        </p:spPr>
        <p:txBody>
          <a:bodyPr vert="horz" lIns="0" tIns="0" rIns="0" bIns="0" rtlCol="0">
            <a:noAutofit/>
          </a:bodyPr>
          <a:lstStyle>
            <a:lvl1pPr marL="0" indent="0" algn="l" defTabSz="914400" rtl="0" eaLnBrk="1" latinLnBrk="0" hangingPunct="1">
              <a:spcBef>
                <a:spcPct val="20000"/>
              </a:spcBef>
              <a:spcAft>
                <a:spcPts val="600"/>
              </a:spcAft>
              <a:buFontTx/>
              <a:buNone/>
              <a:defRPr sz="2000" kern="1200">
                <a:solidFill>
                  <a:schemeClr val="bg1"/>
                </a:solidFill>
                <a:latin typeface="+mn-lt"/>
                <a:ea typeface="+mn-ea"/>
                <a:cs typeface="+mn-cs"/>
              </a:defRPr>
            </a:lvl1pPr>
            <a:lvl2pPr marL="398463" indent="-219075"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2pPr>
            <a:lvl3pPr marL="584200" indent="-195263"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3pPr>
            <a:lvl4pPr marL="812800" indent="-211138"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4pPr>
            <a:lvl5pPr marL="1008063" indent="-212725"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sv-SE" dirty="0">
                <a:solidFill>
                  <a:schemeClr val="tx1"/>
                </a:solidFill>
              </a:rPr>
              <a:t>Arbetssätt för att nå kunskapskrav planerar skolan</a:t>
            </a:r>
          </a:p>
          <a:p>
            <a:endParaRPr lang="sv-SE" i="1" dirty="0">
              <a:solidFill>
                <a:schemeClr val="tx1"/>
              </a:solidFill>
            </a:endParaRPr>
          </a:p>
          <a:p>
            <a:endParaRPr lang="sv-SE" i="1" dirty="0">
              <a:solidFill>
                <a:schemeClr val="tx1"/>
              </a:solidFill>
            </a:endParaRPr>
          </a:p>
        </p:txBody>
      </p:sp>
      <p:sp>
        <p:nvSpPr>
          <p:cNvPr id="11" name="Platshållare för innehåll 2">
            <a:extLst>
              <a:ext uri="{FF2B5EF4-FFF2-40B4-BE49-F238E27FC236}">
                <a16:creationId xmlns:a16="http://schemas.microsoft.com/office/drawing/2014/main" id="{703DCD94-80CB-B848-94B8-F976F4F2E86D}"/>
              </a:ext>
            </a:extLst>
          </p:cNvPr>
          <p:cNvSpPr txBox="1">
            <a:spLocks/>
          </p:cNvSpPr>
          <p:nvPr/>
        </p:nvSpPr>
        <p:spPr>
          <a:xfrm>
            <a:off x="444040" y="3887813"/>
            <a:ext cx="3456384" cy="1031714"/>
          </a:xfrm>
          <a:prstGeom prst="rect">
            <a:avLst/>
          </a:prstGeom>
        </p:spPr>
        <p:txBody>
          <a:bodyPr vert="horz" lIns="0" tIns="0" rIns="0" bIns="0" rtlCol="0">
            <a:noAutofit/>
          </a:bodyPr>
          <a:lstStyle>
            <a:lvl1pPr marL="0" indent="0" algn="l" defTabSz="914400" rtl="0" eaLnBrk="1" latinLnBrk="0" hangingPunct="1">
              <a:spcBef>
                <a:spcPct val="20000"/>
              </a:spcBef>
              <a:spcAft>
                <a:spcPts val="600"/>
              </a:spcAft>
              <a:buFontTx/>
              <a:buNone/>
              <a:defRPr sz="2000" kern="1200">
                <a:solidFill>
                  <a:schemeClr val="bg1"/>
                </a:solidFill>
                <a:latin typeface="+mn-lt"/>
                <a:ea typeface="+mn-ea"/>
                <a:cs typeface="+mn-cs"/>
              </a:defRPr>
            </a:lvl1pPr>
            <a:lvl2pPr marL="398463" indent="-219075"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2pPr>
            <a:lvl3pPr marL="584200" indent="-195263"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3pPr>
            <a:lvl4pPr marL="812800" indent="-211138"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4pPr>
            <a:lvl5pPr marL="1008063" indent="-212725"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sv-SE" dirty="0">
                <a:solidFill>
                  <a:schemeClr val="tx1"/>
                </a:solidFill>
              </a:rPr>
              <a:t>Gemensamma för </a:t>
            </a:r>
            <a:br>
              <a:rPr lang="sv-SE" dirty="0">
                <a:solidFill>
                  <a:schemeClr val="tx1"/>
                </a:solidFill>
              </a:rPr>
            </a:br>
            <a:r>
              <a:rPr lang="sv-SE" dirty="0">
                <a:solidFill>
                  <a:schemeClr val="tx1"/>
                </a:solidFill>
              </a:rPr>
              <a:t>alla elever i Sverige</a:t>
            </a:r>
          </a:p>
          <a:p>
            <a:endParaRPr lang="sv-SE" i="1" dirty="0">
              <a:solidFill>
                <a:schemeClr val="tx1"/>
              </a:solidFill>
            </a:endParaRPr>
          </a:p>
          <a:p>
            <a:endParaRPr lang="sv-SE" i="1" dirty="0">
              <a:solidFill>
                <a:schemeClr val="tx1"/>
              </a:solidFill>
            </a:endParaRPr>
          </a:p>
        </p:txBody>
      </p:sp>
      <p:cxnSp>
        <p:nvCxnSpPr>
          <p:cNvPr id="12" name="Rak pil 9">
            <a:extLst>
              <a:ext uri="{FF2B5EF4-FFF2-40B4-BE49-F238E27FC236}">
                <a16:creationId xmlns:a16="http://schemas.microsoft.com/office/drawing/2014/main" id="{D2AFAE45-BCE9-2A4C-B4E6-159D1ADB9A29}"/>
              </a:ext>
            </a:extLst>
          </p:cNvPr>
          <p:cNvCxnSpPr>
            <a:cxnSpLocks/>
          </p:cNvCxnSpPr>
          <p:nvPr/>
        </p:nvCxnSpPr>
        <p:spPr>
          <a:xfrm>
            <a:off x="2640882" y="2283057"/>
            <a:ext cx="1726926" cy="264407"/>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Rak pil 13">
            <a:extLst>
              <a:ext uri="{FF2B5EF4-FFF2-40B4-BE49-F238E27FC236}">
                <a16:creationId xmlns:a16="http://schemas.microsoft.com/office/drawing/2014/main" id="{D918A7BF-E9C2-2B4C-80D5-01A9CB521C84}"/>
              </a:ext>
            </a:extLst>
          </p:cNvPr>
          <p:cNvCxnSpPr>
            <a:cxnSpLocks/>
          </p:cNvCxnSpPr>
          <p:nvPr/>
        </p:nvCxnSpPr>
        <p:spPr>
          <a:xfrm flipH="1" flipV="1">
            <a:off x="7929600" y="2852937"/>
            <a:ext cx="1550776" cy="97805"/>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Rak pil 16">
            <a:extLst>
              <a:ext uri="{FF2B5EF4-FFF2-40B4-BE49-F238E27FC236}">
                <a16:creationId xmlns:a16="http://schemas.microsoft.com/office/drawing/2014/main" id="{EEEFCC9B-67A9-AA49-B02A-06A8D0C8B4B0}"/>
              </a:ext>
            </a:extLst>
          </p:cNvPr>
          <p:cNvCxnSpPr>
            <a:cxnSpLocks/>
          </p:cNvCxnSpPr>
          <p:nvPr/>
        </p:nvCxnSpPr>
        <p:spPr>
          <a:xfrm flipV="1">
            <a:off x="2855640" y="3905933"/>
            <a:ext cx="1370684" cy="315155"/>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Rak pil 18">
            <a:extLst>
              <a:ext uri="{FF2B5EF4-FFF2-40B4-BE49-F238E27FC236}">
                <a16:creationId xmlns:a16="http://schemas.microsoft.com/office/drawing/2014/main" id="{ECA6452B-677B-D24B-AA63-F63E3599EB20}"/>
              </a:ext>
            </a:extLst>
          </p:cNvPr>
          <p:cNvCxnSpPr>
            <a:cxnSpLocks/>
          </p:cNvCxnSpPr>
          <p:nvPr/>
        </p:nvCxnSpPr>
        <p:spPr>
          <a:xfrm flipH="1">
            <a:off x="8103023" y="1628800"/>
            <a:ext cx="794652" cy="144016"/>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Rak pil 23">
            <a:extLst>
              <a:ext uri="{FF2B5EF4-FFF2-40B4-BE49-F238E27FC236}">
                <a16:creationId xmlns:a16="http://schemas.microsoft.com/office/drawing/2014/main" id="{83D394A0-9F40-D340-8F5A-59F00161BDE9}"/>
              </a:ext>
            </a:extLst>
          </p:cNvPr>
          <p:cNvCxnSpPr>
            <a:cxnSpLocks/>
          </p:cNvCxnSpPr>
          <p:nvPr/>
        </p:nvCxnSpPr>
        <p:spPr>
          <a:xfrm flipH="1" flipV="1">
            <a:off x="7752184" y="4005064"/>
            <a:ext cx="1145491" cy="360040"/>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2011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ABADE-B011-9C4A-9D87-764549ADEC12}"/>
              </a:ext>
            </a:extLst>
          </p:cNvPr>
          <p:cNvSpPr>
            <a:spLocks noGrp="1"/>
          </p:cNvSpPr>
          <p:nvPr>
            <p:ph type="ctrTitle"/>
          </p:nvPr>
        </p:nvSpPr>
        <p:spPr>
          <a:xfrm>
            <a:off x="609600" y="457200"/>
            <a:ext cx="3902224" cy="968400"/>
          </a:xfrm>
        </p:spPr>
        <p:txBody>
          <a:bodyPr/>
          <a:lstStyle/>
          <a:p>
            <a:r>
              <a:rPr lang="sv-SE" dirty="0"/>
              <a:t>Betyg och skriftliga omdömen och nationella prov</a:t>
            </a:r>
          </a:p>
        </p:txBody>
      </p:sp>
      <p:sp>
        <p:nvSpPr>
          <p:cNvPr id="5" name="Oval pratbubbla 8">
            <a:extLst>
              <a:ext uri="{FF2B5EF4-FFF2-40B4-BE49-F238E27FC236}">
                <a16:creationId xmlns:a16="http://schemas.microsoft.com/office/drawing/2014/main" id="{9A1DBF95-B036-AC42-87D3-E21BB8B37ABB}"/>
              </a:ext>
            </a:extLst>
          </p:cNvPr>
          <p:cNvSpPr/>
          <p:nvPr/>
        </p:nvSpPr>
        <p:spPr>
          <a:xfrm>
            <a:off x="1127448" y="3933056"/>
            <a:ext cx="3600400" cy="2088232"/>
          </a:xfrm>
          <a:prstGeom prst="wedgeEllipseCallout">
            <a:avLst>
              <a:gd name="adj1" fmla="val 46195"/>
              <a:gd name="adj2" fmla="val -5690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spcAft>
                <a:spcPts val="300"/>
              </a:spcAft>
              <a:buFont typeface="Arial" panose="020B0604020202020204" pitchFamily="34" charset="0"/>
              <a:buChar char="•"/>
            </a:pPr>
            <a:r>
              <a:rPr lang="sv-SE" sz="1400" b="1" dirty="0">
                <a:solidFill>
                  <a:schemeClr val="bg1"/>
                </a:solidFill>
              </a:rPr>
              <a:t>Hur ser betygsskalan ut i ert hemland?</a:t>
            </a:r>
          </a:p>
          <a:p>
            <a:pPr marL="180975" indent="-180975">
              <a:spcAft>
                <a:spcPts val="300"/>
              </a:spcAft>
              <a:buFont typeface="Arial" panose="020B0604020202020204" pitchFamily="34" charset="0"/>
              <a:buChar char="•"/>
            </a:pPr>
            <a:r>
              <a:rPr lang="sv-SE" sz="1400" b="1" dirty="0">
                <a:solidFill>
                  <a:schemeClr val="bg1"/>
                </a:solidFill>
              </a:rPr>
              <a:t>Vad bedömer läraren?</a:t>
            </a:r>
          </a:p>
          <a:p>
            <a:pPr marL="180975" indent="-180975">
              <a:spcAft>
                <a:spcPts val="300"/>
              </a:spcAft>
              <a:buFont typeface="Arial" panose="020B0604020202020204" pitchFamily="34" charset="0"/>
              <a:buChar char="•"/>
            </a:pPr>
            <a:r>
              <a:rPr lang="sv-SE" sz="1400" b="1" dirty="0">
                <a:solidFill>
                  <a:schemeClr val="bg1"/>
                </a:solidFill>
              </a:rPr>
              <a:t>Är det något du funderar mer över?</a:t>
            </a:r>
          </a:p>
        </p:txBody>
      </p:sp>
      <p:sp>
        <p:nvSpPr>
          <p:cNvPr id="6" name="TextBox 5">
            <a:extLst>
              <a:ext uri="{FF2B5EF4-FFF2-40B4-BE49-F238E27FC236}">
                <a16:creationId xmlns:a16="http://schemas.microsoft.com/office/drawing/2014/main" id="{1DC25543-8A28-B949-94C0-22C7C5B8FCE5}"/>
              </a:ext>
            </a:extLst>
          </p:cNvPr>
          <p:cNvSpPr txBox="1"/>
          <p:nvPr/>
        </p:nvSpPr>
        <p:spPr>
          <a:xfrm>
            <a:off x="7032104" y="632288"/>
            <a:ext cx="788108" cy="711213"/>
          </a:xfrm>
          <a:prstGeom prst="rect">
            <a:avLst/>
          </a:prstGeom>
          <a:solidFill>
            <a:schemeClr val="accent5"/>
          </a:solidFill>
          <a:ln>
            <a:solidFill>
              <a:schemeClr val="accent1"/>
            </a:solidFill>
          </a:ln>
        </p:spPr>
        <p:txBody>
          <a:bodyPr wrap="square" rtlCol="0" anchor="ctr" anchorCtr="0">
            <a:spAutoFit/>
          </a:bodyPr>
          <a:lstStyle/>
          <a:p>
            <a:pPr algn="ctr"/>
            <a:r>
              <a:rPr lang="sv-SE" sz="3200" b="1" dirty="0">
                <a:solidFill>
                  <a:schemeClr val="bg1"/>
                </a:solidFill>
              </a:rPr>
              <a:t>A</a:t>
            </a:r>
          </a:p>
        </p:txBody>
      </p:sp>
      <p:sp>
        <p:nvSpPr>
          <p:cNvPr id="9" name="TextBox 8">
            <a:extLst>
              <a:ext uri="{FF2B5EF4-FFF2-40B4-BE49-F238E27FC236}">
                <a16:creationId xmlns:a16="http://schemas.microsoft.com/office/drawing/2014/main" id="{38B1457D-EABB-9E46-9650-E63EAC0BC5CC}"/>
              </a:ext>
            </a:extLst>
          </p:cNvPr>
          <p:cNvSpPr txBox="1"/>
          <p:nvPr/>
        </p:nvSpPr>
        <p:spPr>
          <a:xfrm>
            <a:off x="7032104" y="1420396"/>
            <a:ext cx="788108" cy="711213"/>
          </a:xfrm>
          <a:prstGeom prst="rect">
            <a:avLst/>
          </a:prstGeom>
          <a:solidFill>
            <a:schemeClr val="accent5"/>
          </a:solidFill>
          <a:ln>
            <a:solidFill>
              <a:schemeClr val="accent1"/>
            </a:solidFill>
          </a:ln>
        </p:spPr>
        <p:txBody>
          <a:bodyPr wrap="square" rtlCol="0" anchor="ctr" anchorCtr="0">
            <a:spAutoFit/>
          </a:bodyPr>
          <a:lstStyle/>
          <a:p>
            <a:pPr algn="ctr"/>
            <a:r>
              <a:rPr lang="sv-SE" sz="3200" b="1" dirty="0">
                <a:solidFill>
                  <a:schemeClr val="bg1"/>
                </a:solidFill>
              </a:rPr>
              <a:t>B</a:t>
            </a:r>
          </a:p>
        </p:txBody>
      </p:sp>
      <p:sp>
        <p:nvSpPr>
          <p:cNvPr id="10" name="TextBox 9">
            <a:extLst>
              <a:ext uri="{FF2B5EF4-FFF2-40B4-BE49-F238E27FC236}">
                <a16:creationId xmlns:a16="http://schemas.microsoft.com/office/drawing/2014/main" id="{0166C7D7-6BBE-CE47-9C43-178B5C8BE2BE}"/>
              </a:ext>
            </a:extLst>
          </p:cNvPr>
          <p:cNvSpPr txBox="1"/>
          <p:nvPr/>
        </p:nvSpPr>
        <p:spPr>
          <a:xfrm>
            <a:off x="7032104" y="2208504"/>
            <a:ext cx="788108" cy="711213"/>
          </a:xfrm>
          <a:prstGeom prst="rect">
            <a:avLst/>
          </a:prstGeom>
          <a:solidFill>
            <a:schemeClr val="accent5"/>
          </a:solidFill>
          <a:ln>
            <a:solidFill>
              <a:schemeClr val="accent1"/>
            </a:solidFill>
          </a:ln>
        </p:spPr>
        <p:txBody>
          <a:bodyPr wrap="square" rtlCol="0" anchor="ctr" anchorCtr="0">
            <a:spAutoFit/>
          </a:bodyPr>
          <a:lstStyle/>
          <a:p>
            <a:pPr algn="ctr"/>
            <a:r>
              <a:rPr lang="sv-SE" sz="3200" b="1" dirty="0">
                <a:solidFill>
                  <a:schemeClr val="bg1"/>
                </a:solidFill>
              </a:rPr>
              <a:t>C</a:t>
            </a:r>
          </a:p>
        </p:txBody>
      </p:sp>
      <p:sp>
        <p:nvSpPr>
          <p:cNvPr id="11" name="TextBox 10">
            <a:extLst>
              <a:ext uri="{FF2B5EF4-FFF2-40B4-BE49-F238E27FC236}">
                <a16:creationId xmlns:a16="http://schemas.microsoft.com/office/drawing/2014/main" id="{4A9B44B1-9541-9C47-BF0F-DC8490999203}"/>
              </a:ext>
            </a:extLst>
          </p:cNvPr>
          <p:cNvSpPr txBox="1"/>
          <p:nvPr/>
        </p:nvSpPr>
        <p:spPr>
          <a:xfrm>
            <a:off x="7032104" y="2996612"/>
            <a:ext cx="788108" cy="711213"/>
          </a:xfrm>
          <a:prstGeom prst="rect">
            <a:avLst/>
          </a:prstGeom>
          <a:solidFill>
            <a:schemeClr val="accent5"/>
          </a:solidFill>
          <a:ln>
            <a:solidFill>
              <a:schemeClr val="accent1"/>
            </a:solidFill>
          </a:ln>
        </p:spPr>
        <p:txBody>
          <a:bodyPr wrap="square" rtlCol="0" anchor="ctr" anchorCtr="0">
            <a:spAutoFit/>
          </a:bodyPr>
          <a:lstStyle/>
          <a:p>
            <a:pPr algn="ctr"/>
            <a:r>
              <a:rPr lang="sv-SE" sz="3200" b="1" dirty="0">
                <a:solidFill>
                  <a:schemeClr val="bg1"/>
                </a:solidFill>
              </a:rPr>
              <a:t>D</a:t>
            </a:r>
          </a:p>
        </p:txBody>
      </p:sp>
      <p:sp>
        <p:nvSpPr>
          <p:cNvPr id="12" name="TextBox 11">
            <a:extLst>
              <a:ext uri="{FF2B5EF4-FFF2-40B4-BE49-F238E27FC236}">
                <a16:creationId xmlns:a16="http://schemas.microsoft.com/office/drawing/2014/main" id="{A93CC33D-AA90-1D45-B509-7AC37D8AA937}"/>
              </a:ext>
            </a:extLst>
          </p:cNvPr>
          <p:cNvSpPr txBox="1"/>
          <p:nvPr/>
        </p:nvSpPr>
        <p:spPr>
          <a:xfrm>
            <a:off x="7032104" y="3784720"/>
            <a:ext cx="788108" cy="711213"/>
          </a:xfrm>
          <a:prstGeom prst="rect">
            <a:avLst/>
          </a:prstGeom>
          <a:solidFill>
            <a:schemeClr val="accent5"/>
          </a:solidFill>
          <a:ln>
            <a:solidFill>
              <a:schemeClr val="accent1"/>
            </a:solidFill>
          </a:ln>
        </p:spPr>
        <p:txBody>
          <a:bodyPr wrap="square" rtlCol="0" anchor="ctr" anchorCtr="0">
            <a:spAutoFit/>
          </a:bodyPr>
          <a:lstStyle/>
          <a:p>
            <a:pPr algn="ctr"/>
            <a:r>
              <a:rPr lang="sv-SE" sz="3200" b="1" dirty="0">
                <a:solidFill>
                  <a:schemeClr val="bg1"/>
                </a:solidFill>
              </a:rPr>
              <a:t>E</a:t>
            </a:r>
          </a:p>
        </p:txBody>
      </p:sp>
      <p:sp>
        <p:nvSpPr>
          <p:cNvPr id="13" name="TextBox 12">
            <a:extLst>
              <a:ext uri="{FF2B5EF4-FFF2-40B4-BE49-F238E27FC236}">
                <a16:creationId xmlns:a16="http://schemas.microsoft.com/office/drawing/2014/main" id="{201FD6CB-59E8-2448-857D-F0077C0904D6}"/>
              </a:ext>
            </a:extLst>
          </p:cNvPr>
          <p:cNvSpPr txBox="1"/>
          <p:nvPr/>
        </p:nvSpPr>
        <p:spPr>
          <a:xfrm>
            <a:off x="7032104" y="4737914"/>
            <a:ext cx="788108" cy="711213"/>
          </a:xfrm>
          <a:prstGeom prst="rect">
            <a:avLst/>
          </a:prstGeom>
          <a:solidFill>
            <a:schemeClr val="accent5"/>
          </a:solidFill>
          <a:ln>
            <a:solidFill>
              <a:schemeClr val="accent1"/>
            </a:solidFill>
          </a:ln>
        </p:spPr>
        <p:txBody>
          <a:bodyPr wrap="square" rtlCol="0" anchor="ctr" anchorCtr="0">
            <a:spAutoFit/>
          </a:bodyPr>
          <a:lstStyle/>
          <a:p>
            <a:pPr algn="ctr"/>
            <a:r>
              <a:rPr lang="sv-SE" sz="3200" b="1" dirty="0">
                <a:solidFill>
                  <a:schemeClr val="bg1"/>
                </a:solidFill>
              </a:rPr>
              <a:t>F</a:t>
            </a:r>
          </a:p>
        </p:txBody>
      </p:sp>
      <p:sp>
        <p:nvSpPr>
          <p:cNvPr id="14" name="TextBox 13">
            <a:extLst>
              <a:ext uri="{FF2B5EF4-FFF2-40B4-BE49-F238E27FC236}">
                <a16:creationId xmlns:a16="http://schemas.microsoft.com/office/drawing/2014/main" id="{F8AF4BA0-EA7A-2E4A-A98C-AEC29CD81E5D}"/>
              </a:ext>
            </a:extLst>
          </p:cNvPr>
          <p:cNvSpPr txBox="1"/>
          <p:nvPr/>
        </p:nvSpPr>
        <p:spPr>
          <a:xfrm>
            <a:off x="7032104" y="5589240"/>
            <a:ext cx="788108" cy="648000"/>
          </a:xfrm>
          <a:prstGeom prst="rect">
            <a:avLst/>
          </a:prstGeom>
          <a:solidFill>
            <a:schemeClr val="accent6"/>
          </a:solidFill>
          <a:ln>
            <a:solidFill>
              <a:schemeClr val="accent5"/>
            </a:solidFill>
            <a:prstDash val="sysDash"/>
          </a:ln>
        </p:spPr>
        <p:txBody>
          <a:bodyPr wrap="square" rtlCol="0" anchor="ctr" anchorCtr="0">
            <a:spAutoFit/>
          </a:bodyPr>
          <a:lstStyle/>
          <a:p>
            <a:pPr algn="ctr"/>
            <a:r>
              <a:rPr lang="sv-SE" sz="3200" b="1" dirty="0">
                <a:solidFill>
                  <a:schemeClr val="accent5"/>
                </a:solidFill>
              </a:rPr>
              <a:t>–</a:t>
            </a:r>
          </a:p>
        </p:txBody>
      </p:sp>
      <p:cxnSp>
        <p:nvCxnSpPr>
          <p:cNvPr id="16" name="Straight Connector 15">
            <a:extLst>
              <a:ext uri="{FF2B5EF4-FFF2-40B4-BE49-F238E27FC236}">
                <a16:creationId xmlns:a16="http://schemas.microsoft.com/office/drawing/2014/main" id="{F6FA15D4-ADFE-6D4C-94D2-313E8D2C11CC}"/>
              </a:ext>
            </a:extLst>
          </p:cNvPr>
          <p:cNvCxnSpPr>
            <a:cxnSpLocks/>
          </p:cNvCxnSpPr>
          <p:nvPr/>
        </p:nvCxnSpPr>
        <p:spPr>
          <a:xfrm>
            <a:off x="6227509" y="4622483"/>
            <a:ext cx="2448272"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15118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pratbubbla 8">
            <a:extLst>
              <a:ext uri="{FF2B5EF4-FFF2-40B4-BE49-F238E27FC236}">
                <a16:creationId xmlns:a16="http://schemas.microsoft.com/office/drawing/2014/main" id="{E31CE050-E277-7042-8889-542BCDCF0B7B}"/>
              </a:ext>
            </a:extLst>
          </p:cNvPr>
          <p:cNvSpPr/>
          <p:nvPr/>
        </p:nvSpPr>
        <p:spPr>
          <a:xfrm>
            <a:off x="4547828" y="467862"/>
            <a:ext cx="3096344" cy="2401818"/>
          </a:xfrm>
          <a:prstGeom prst="wedgeEllipseCallout">
            <a:avLst>
              <a:gd name="adj1" fmla="val -43316"/>
              <a:gd name="adj2" fmla="val 60093"/>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sv-SE" sz="1400" b="1" dirty="0">
                <a:solidFill>
                  <a:schemeClr val="bg1"/>
                </a:solidFill>
              </a:rPr>
              <a:t>Vad är viktig kunskap </a:t>
            </a:r>
            <a:br>
              <a:rPr lang="sv-SE" sz="1400" b="1" dirty="0">
                <a:solidFill>
                  <a:schemeClr val="bg1"/>
                </a:solidFill>
              </a:rPr>
            </a:br>
            <a:r>
              <a:rPr lang="sv-SE" sz="1400" b="1" dirty="0">
                <a:solidFill>
                  <a:schemeClr val="bg1"/>
                </a:solidFill>
              </a:rPr>
              <a:t>i ditt hemland?</a:t>
            </a:r>
          </a:p>
          <a:p>
            <a:pPr algn="ctr">
              <a:spcAft>
                <a:spcPts val="600"/>
              </a:spcAft>
            </a:pPr>
            <a:r>
              <a:rPr lang="sv-SE" sz="1400" b="1" dirty="0">
                <a:solidFill>
                  <a:schemeClr val="bg1"/>
                </a:solidFill>
              </a:rPr>
              <a:t>Hur får man bra betyg </a:t>
            </a:r>
            <a:br>
              <a:rPr lang="sv-SE" sz="1400" b="1" dirty="0">
                <a:solidFill>
                  <a:schemeClr val="bg1"/>
                </a:solidFill>
              </a:rPr>
            </a:br>
            <a:r>
              <a:rPr lang="sv-SE" sz="1400" b="1" dirty="0">
                <a:solidFill>
                  <a:schemeClr val="bg1"/>
                </a:solidFill>
              </a:rPr>
              <a:t>i ditt hemland?</a:t>
            </a:r>
          </a:p>
          <a:p>
            <a:pPr algn="ctr">
              <a:spcAft>
                <a:spcPts val="600"/>
              </a:spcAft>
            </a:pPr>
            <a:r>
              <a:rPr lang="sv-SE" sz="1400" b="1" dirty="0">
                <a:solidFill>
                  <a:schemeClr val="bg1"/>
                </a:solidFill>
              </a:rPr>
              <a:t>Hur ser det ut </a:t>
            </a:r>
            <a:br>
              <a:rPr lang="sv-SE" sz="1400" b="1" dirty="0">
                <a:solidFill>
                  <a:schemeClr val="bg1"/>
                </a:solidFill>
              </a:rPr>
            </a:br>
            <a:r>
              <a:rPr lang="sv-SE" sz="1400" b="1" dirty="0">
                <a:solidFill>
                  <a:schemeClr val="bg1"/>
                </a:solidFill>
              </a:rPr>
              <a:t>i Sverige? Likheter? Skillnader?</a:t>
            </a:r>
          </a:p>
        </p:txBody>
      </p:sp>
      <p:sp>
        <p:nvSpPr>
          <p:cNvPr id="5" name="Rektangel 4">
            <a:extLst>
              <a:ext uri="{FF2B5EF4-FFF2-40B4-BE49-F238E27FC236}">
                <a16:creationId xmlns:a16="http://schemas.microsoft.com/office/drawing/2014/main" id="{493307F2-B5BC-FA4D-B776-884653532CB6}"/>
              </a:ext>
            </a:extLst>
          </p:cNvPr>
          <p:cNvSpPr/>
          <p:nvPr/>
        </p:nvSpPr>
        <p:spPr>
          <a:xfrm>
            <a:off x="0" y="4842654"/>
            <a:ext cx="12192000" cy="2024009"/>
          </a:xfrm>
          <a:prstGeom prst="rect">
            <a:avLst/>
          </a:prstGeom>
          <a:solidFill>
            <a:srgbClr val="F15D2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3B132F78-7EBD-294F-B5DD-F44D4A1C8E05}"/>
              </a:ext>
            </a:extLst>
          </p:cNvPr>
          <p:cNvSpPr txBox="1">
            <a:spLocks/>
          </p:cNvSpPr>
          <p:nvPr/>
        </p:nvSpPr>
        <p:spPr>
          <a:xfrm>
            <a:off x="695400" y="5660276"/>
            <a:ext cx="3528392" cy="523528"/>
          </a:xfrm>
          <a:prstGeom prst="rect">
            <a:avLst/>
          </a:prstGeom>
        </p:spPr>
        <p:txBody>
          <a:bodyPr vert="horz" lIns="0" tIns="0" rIns="0" bIns="0" rtlCol="0" anchor="t" anchorCtr="0">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r>
              <a:rPr lang="sv-SE" dirty="0">
                <a:solidFill>
                  <a:schemeClr val="bg1"/>
                </a:solidFill>
              </a:rPr>
              <a:t>Kunskapssyn</a:t>
            </a:r>
          </a:p>
        </p:txBody>
      </p:sp>
      <p:pic>
        <p:nvPicPr>
          <p:cNvPr id="6" name="Bildobjekt 7">
            <a:extLst>
              <a:ext uri="{FF2B5EF4-FFF2-40B4-BE49-F238E27FC236}">
                <a16:creationId xmlns:a16="http://schemas.microsoft.com/office/drawing/2014/main" id="{448CA1D4-380A-A14F-8D0D-5E90D24AC161}"/>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10214399" y="467862"/>
            <a:ext cx="1368000" cy="468000"/>
          </a:xfrm>
          <a:prstGeom prst="rect">
            <a:avLst/>
          </a:prstGeom>
        </p:spPr>
      </p:pic>
    </p:spTree>
    <p:extLst>
      <p:ext uri="{BB962C8B-B14F-4D97-AF65-F5344CB8AC3E}">
        <p14:creationId xmlns:p14="http://schemas.microsoft.com/office/powerpoint/2010/main" val="19244543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sp>
        <p:nvSpPr>
          <p:cNvPr id="2" name="Rektangel 4">
            <a:extLst>
              <a:ext uri="{FF2B5EF4-FFF2-40B4-BE49-F238E27FC236}">
                <a16:creationId xmlns:a16="http://schemas.microsoft.com/office/drawing/2014/main" id="{FA5EF0F4-0B44-0749-8BDF-3CE5291187E4}"/>
              </a:ext>
            </a:extLst>
          </p:cNvPr>
          <p:cNvSpPr/>
          <p:nvPr/>
        </p:nvSpPr>
        <p:spPr>
          <a:xfrm>
            <a:off x="0" y="-28912"/>
            <a:ext cx="3287688" cy="6886912"/>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dirty="0">
              <a:solidFill>
                <a:schemeClr val="bg1"/>
              </a:solidFill>
            </a:endParaRPr>
          </a:p>
        </p:txBody>
      </p:sp>
      <p:sp>
        <p:nvSpPr>
          <p:cNvPr id="3" name="Rubrik 1">
            <a:extLst>
              <a:ext uri="{FF2B5EF4-FFF2-40B4-BE49-F238E27FC236}">
                <a16:creationId xmlns:a16="http://schemas.microsoft.com/office/drawing/2014/main" id="{D79D00B3-B87F-B642-A957-B639D779F5F4}"/>
              </a:ext>
            </a:extLst>
          </p:cNvPr>
          <p:cNvSpPr txBox="1">
            <a:spLocks/>
          </p:cNvSpPr>
          <p:nvPr/>
        </p:nvSpPr>
        <p:spPr>
          <a:xfrm>
            <a:off x="540000" y="404664"/>
            <a:ext cx="2531664" cy="2016224"/>
          </a:xfrm>
          <a:prstGeom prst="rect">
            <a:avLst/>
          </a:prstGeom>
        </p:spPr>
        <p:txBody>
          <a:bodyPr lIns="0" tIns="0" rIns="0" bIns="0"/>
          <a:lstStyle>
            <a:lvl1pPr algn="l" defTabSz="914400" rtl="0" eaLnBrk="1" latinLnBrk="0" hangingPunct="1">
              <a:spcBef>
                <a:spcPct val="0"/>
              </a:spcBef>
              <a:buNone/>
              <a:defRPr sz="3000" b="1" kern="1200">
                <a:solidFill>
                  <a:schemeClr val="tx1"/>
                </a:solidFill>
                <a:latin typeface="+mj-lt"/>
                <a:ea typeface="+mj-ea"/>
                <a:cs typeface="+mj-cs"/>
              </a:defRPr>
            </a:lvl1pPr>
          </a:lstStyle>
          <a:p>
            <a:r>
              <a:rPr lang="sv-SE" dirty="0">
                <a:solidFill>
                  <a:schemeClr val="bg1"/>
                </a:solidFill>
              </a:rPr>
              <a:t>Fritidshem </a:t>
            </a:r>
            <a:br>
              <a:rPr lang="sv-SE" dirty="0">
                <a:solidFill>
                  <a:schemeClr val="bg1"/>
                </a:solidFill>
              </a:rPr>
            </a:br>
            <a:r>
              <a:rPr lang="sv-SE" dirty="0">
                <a:solidFill>
                  <a:schemeClr val="bg1"/>
                </a:solidFill>
              </a:rPr>
              <a:t>och öppen fritidsverk-samhet </a:t>
            </a:r>
          </a:p>
        </p:txBody>
      </p:sp>
      <p:sp>
        <p:nvSpPr>
          <p:cNvPr id="4" name="Rectangle 3">
            <a:extLst>
              <a:ext uri="{FF2B5EF4-FFF2-40B4-BE49-F238E27FC236}">
                <a16:creationId xmlns:a16="http://schemas.microsoft.com/office/drawing/2014/main" id="{5BB9E375-B959-F446-A2D6-BF5BB5E6C728}"/>
              </a:ext>
            </a:extLst>
          </p:cNvPr>
          <p:cNvSpPr/>
          <p:nvPr/>
        </p:nvSpPr>
        <p:spPr>
          <a:xfrm>
            <a:off x="540000" y="2564904"/>
            <a:ext cx="2171624" cy="2723823"/>
          </a:xfrm>
          <a:prstGeom prst="rect">
            <a:avLst/>
          </a:prstGeom>
        </p:spPr>
        <p:txBody>
          <a:bodyPr wrap="square" lIns="0" tIns="0" rIns="0" bIns="0">
            <a:spAutoFit/>
          </a:bodyPr>
          <a:lstStyle/>
          <a:p>
            <a:pPr marL="177800" indent="-177800">
              <a:spcAft>
                <a:spcPts val="600"/>
              </a:spcAft>
              <a:buFont typeface="Arial" panose="020B0604020202020204" pitchFamily="34" charset="0"/>
              <a:buChar char="•"/>
            </a:pPr>
            <a:r>
              <a:rPr lang="sv-SE" dirty="0">
                <a:solidFill>
                  <a:schemeClr val="bg1"/>
                </a:solidFill>
              </a:rPr>
              <a:t>Fritidshem för barn 6 till 10 år</a:t>
            </a:r>
          </a:p>
          <a:p>
            <a:pPr marL="177800" indent="-177800">
              <a:spcAft>
                <a:spcPts val="600"/>
              </a:spcAft>
              <a:buFont typeface="Arial" panose="020B0604020202020204" pitchFamily="34" charset="0"/>
              <a:buChar char="•"/>
            </a:pPr>
            <a:r>
              <a:rPr lang="sv-SE" dirty="0">
                <a:solidFill>
                  <a:schemeClr val="bg1"/>
                </a:solidFill>
              </a:rPr>
              <a:t>Öppen fritidsverksamhet för barn 11 till 13 år</a:t>
            </a:r>
          </a:p>
          <a:p>
            <a:pPr marL="177800" indent="-177800">
              <a:spcAft>
                <a:spcPts val="600"/>
              </a:spcAft>
              <a:buFont typeface="Arial" panose="020B0604020202020204" pitchFamily="34" charset="0"/>
              <a:buChar char="•"/>
            </a:pPr>
            <a:r>
              <a:rPr lang="sv-SE" dirty="0">
                <a:solidFill>
                  <a:schemeClr val="bg1"/>
                </a:solidFill>
              </a:rPr>
              <a:t>Leka och utvecklas kunskapsmässigt och socialt</a:t>
            </a:r>
          </a:p>
          <a:p>
            <a:pPr marL="177800" indent="-177800">
              <a:spcAft>
                <a:spcPts val="600"/>
              </a:spcAft>
              <a:buFont typeface="Arial" panose="020B0604020202020204" pitchFamily="34" charset="0"/>
              <a:buChar char="•"/>
            </a:pPr>
            <a:r>
              <a:rPr lang="sv-SE" dirty="0">
                <a:solidFill>
                  <a:schemeClr val="bg1"/>
                </a:solidFill>
              </a:rPr>
              <a:t>Egen läroplan </a:t>
            </a:r>
          </a:p>
        </p:txBody>
      </p:sp>
      <p:sp>
        <p:nvSpPr>
          <p:cNvPr id="6" name="Oval pratbubbla 8">
            <a:extLst>
              <a:ext uri="{FF2B5EF4-FFF2-40B4-BE49-F238E27FC236}">
                <a16:creationId xmlns:a16="http://schemas.microsoft.com/office/drawing/2014/main" id="{6310FCDD-84EA-2449-BB41-C6BB8BD628EE}"/>
              </a:ext>
            </a:extLst>
          </p:cNvPr>
          <p:cNvSpPr/>
          <p:nvPr/>
        </p:nvSpPr>
        <p:spPr>
          <a:xfrm>
            <a:off x="9624392" y="4077072"/>
            <a:ext cx="2106151" cy="1431776"/>
          </a:xfrm>
          <a:prstGeom prst="wedgeEllipseCallout">
            <a:avLst>
              <a:gd name="adj1" fmla="val -62962"/>
              <a:gd name="adj2" fmla="val -4647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solidFill>
                  <a:schemeClr val="bg1"/>
                </a:solidFill>
              </a:rPr>
              <a:t>Är det något du funderar över?</a:t>
            </a:r>
          </a:p>
        </p:txBody>
      </p:sp>
    </p:spTree>
    <p:extLst>
      <p:ext uri="{BB962C8B-B14F-4D97-AF65-F5344CB8AC3E}">
        <p14:creationId xmlns:p14="http://schemas.microsoft.com/office/powerpoint/2010/main" val="20464483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94D-2F7F-7D4E-8EC9-A90996D6C006}"/>
              </a:ext>
            </a:extLst>
          </p:cNvPr>
          <p:cNvSpPr>
            <a:spLocks noGrp="1"/>
          </p:cNvSpPr>
          <p:nvPr>
            <p:ph type="title"/>
          </p:nvPr>
        </p:nvSpPr>
        <p:spPr/>
        <p:txBody>
          <a:bodyPr/>
          <a:lstStyle/>
          <a:p>
            <a:r>
              <a:rPr lang="sv-SE" dirty="0"/>
              <a:t>Vad gör skolans elevhälsoteam?</a:t>
            </a:r>
          </a:p>
        </p:txBody>
      </p:sp>
      <p:sp>
        <p:nvSpPr>
          <p:cNvPr id="3" name="Text Placeholder 2">
            <a:extLst>
              <a:ext uri="{FF2B5EF4-FFF2-40B4-BE49-F238E27FC236}">
                <a16:creationId xmlns:a16="http://schemas.microsoft.com/office/drawing/2014/main" id="{DD08FD01-62D6-604D-9A88-0D2C590B2D51}"/>
              </a:ext>
            </a:extLst>
          </p:cNvPr>
          <p:cNvSpPr>
            <a:spLocks noGrp="1"/>
          </p:cNvSpPr>
          <p:nvPr>
            <p:ph type="body" sz="quarter" idx="10"/>
          </p:nvPr>
        </p:nvSpPr>
        <p:spPr>
          <a:xfrm>
            <a:off x="624417" y="1439864"/>
            <a:ext cx="7310400" cy="2565200"/>
          </a:xfrm>
        </p:spPr>
        <p:txBody>
          <a:bodyPr/>
          <a:lstStyle/>
          <a:p>
            <a:pPr marL="177800" indent="-177800">
              <a:buFont typeface="Arial" panose="020B0604020202020204" pitchFamily="34" charset="0"/>
              <a:buChar char="•"/>
            </a:pPr>
            <a:r>
              <a:rPr lang="sv-SE" dirty="0"/>
              <a:t>Eleverna ska trivas och må bra i skolan </a:t>
            </a:r>
          </a:p>
          <a:p>
            <a:pPr marL="177800" indent="-177800">
              <a:buFont typeface="Arial" panose="020B0604020202020204" pitchFamily="34" charset="0"/>
              <a:buChar char="•"/>
            </a:pPr>
            <a:r>
              <a:rPr lang="sv-SE" dirty="0"/>
              <a:t>Grund för gott självförtroende, tryggt socialt samspel </a:t>
            </a:r>
            <a:br>
              <a:rPr lang="sv-SE" dirty="0"/>
            </a:br>
            <a:r>
              <a:rPr lang="sv-SE" dirty="0"/>
              <a:t>och bra studieresultat</a:t>
            </a:r>
          </a:p>
          <a:p>
            <a:pPr marL="177800" indent="-177800">
              <a:buFont typeface="Arial" panose="020B0604020202020204" pitchFamily="34" charset="0"/>
              <a:buChar char="•"/>
            </a:pPr>
            <a:r>
              <a:rPr lang="sv-SE" dirty="0"/>
              <a:t>Hälsofrämjande och förebyggande</a:t>
            </a:r>
          </a:p>
          <a:p>
            <a:pPr marL="177800" indent="-177800">
              <a:buFont typeface="Arial" panose="020B0604020202020204" pitchFamily="34" charset="0"/>
              <a:buChar char="•"/>
            </a:pPr>
            <a:r>
              <a:rPr lang="sv-SE" dirty="0"/>
              <a:t>Stödjer elevernas utveckling mot utbildningens mål</a:t>
            </a:r>
          </a:p>
          <a:p>
            <a:pPr marL="177800" indent="-177800">
              <a:buFont typeface="Arial" panose="020B0604020202020204" pitchFamily="34" charset="0"/>
              <a:buChar char="•"/>
            </a:pPr>
            <a:r>
              <a:rPr lang="sv-SE" dirty="0"/>
              <a:t>Stark sekretess</a:t>
            </a:r>
          </a:p>
          <a:p>
            <a:endParaRPr lang="sv-SE" dirty="0"/>
          </a:p>
        </p:txBody>
      </p:sp>
      <p:pic>
        <p:nvPicPr>
          <p:cNvPr id="6" name="Picture 5">
            <a:extLst>
              <a:ext uri="{FF2B5EF4-FFF2-40B4-BE49-F238E27FC236}">
                <a16:creationId xmlns:a16="http://schemas.microsoft.com/office/drawing/2014/main" id="{97901DDF-91BA-4A46-832C-6CA3F97AB2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56240" y="3212976"/>
            <a:ext cx="2359985" cy="2868290"/>
          </a:xfrm>
          <a:prstGeom prst="rect">
            <a:avLst/>
          </a:prstGeom>
        </p:spPr>
      </p:pic>
      <p:pic>
        <p:nvPicPr>
          <p:cNvPr id="7" name="Picture 6">
            <a:extLst>
              <a:ext uri="{FF2B5EF4-FFF2-40B4-BE49-F238E27FC236}">
                <a16:creationId xmlns:a16="http://schemas.microsoft.com/office/drawing/2014/main" id="{4F65D605-5C06-0F43-BC14-08A13D00B2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56440" y="4395316"/>
            <a:ext cx="1359683" cy="1652538"/>
          </a:xfrm>
          <a:prstGeom prst="rect">
            <a:avLst/>
          </a:prstGeom>
        </p:spPr>
      </p:pic>
      <p:sp>
        <p:nvSpPr>
          <p:cNvPr id="8" name="Oval pratbubbla 8">
            <a:extLst>
              <a:ext uri="{FF2B5EF4-FFF2-40B4-BE49-F238E27FC236}">
                <a16:creationId xmlns:a16="http://schemas.microsoft.com/office/drawing/2014/main" id="{C9737A8D-E920-BA48-8FDD-B0E42D153EF9}"/>
              </a:ext>
            </a:extLst>
          </p:cNvPr>
          <p:cNvSpPr/>
          <p:nvPr/>
        </p:nvSpPr>
        <p:spPr>
          <a:xfrm>
            <a:off x="624417" y="4671442"/>
            <a:ext cx="2106151" cy="1431776"/>
          </a:xfrm>
          <a:prstGeom prst="wedgeEllipseCallout">
            <a:avLst>
              <a:gd name="adj1" fmla="val 65235"/>
              <a:gd name="adj2" fmla="val -4718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solidFill>
                  <a:schemeClr val="tx1"/>
                </a:solidFill>
              </a:rPr>
              <a:t>Är det något du funderar över?</a:t>
            </a:r>
          </a:p>
        </p:txBody>
      </p:sp>
    </p:spTree>
    <p:extLst>
      <p:ext uri="{BB962C8B-B14F-4D97-AF65-F5344CB8AC3E}">
        <p14:creationId xmlns:p14="http://schemas.microsoft.com/office/powerpoint/2010/main" val="11604841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4">
            <a:extLst>
              <a:ext uri="{FF2B5EF4-FFF2-40B4-BE49-F238E27FC236}">
                <a16:creationId xmlns:a16="http://schemas.microsoft.com/office/drawing/2014/main" id="{A159042F-F1D0-CB4E-BD1E-51B4B458738F}"/>
              </a:ext>
            </a:extLst>
          </p:cNvPr>
          <p:cNvSpPr/>
          <p:nvPr/>
        </p:nvSpPr>
        <p:spPr>
          <a:xfrm>
            <a:off x="0" y="0"/>
            <a:ext cx="4223792" cy="6858000"/>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dirty="0">
              <a:solidFill>
                <a:schemeClr val="bg1"/>
              </a:solidFill>
            </a:endParaRPr>
          </a:p>
        </p:txBody>
      </p:sp>
      <p:sp>
        <p:nvSpPr>
          <p:cNvPr id="5" name="Rubrik 1">
            <a:extLst>
              <a:ext uri="{FF2B5EF4-FFF2-40B4-BE49-F238E27FC236}">
                <a16:creationId xmlns:a16="http://schemas.microsoft.com/office/drawing/2014/main" id="{000A10A5-FAA7-1A4F-96CB-7E67761B8E40}"/>
              </a:ext>
            </a:extLst>
          </p:cNvPr>
          <p:cNvSpPr txBox="1">
            <a:spLocks/>
          </p:cNvSpPr>
          <p:nvPr/>
        </p:nvSpPr>
        <p:spPr>
          <a:xfrm>
            <a:off x="540000" y="481306"/>
            <a:ext cx="3176138" cy="1464592"/>
          </a:xfrm>
          <a:prstGeom prst="rect">
            <a:avLst/>
          </a:prstGeom>
        </p:spPr>
        <p:txBody>
          <a:bodyPr lIns="0" tIns="0" rIns="0" bIns="0"/>
          <a:lstStyle>
            <a:lvl1pPr algn="l" defTabSz="914400" rtl="0" eaLnBrk="1" latinLnBrk="0" hangingPunct="1">
              <a:spcBef>
                <a:spcPct val="0"/>
              </a:spcBef>
              <a:buNone/>
              <a:defRPr sz="3000" b="1" kern="1200">
                <a:solidFill>
                  <a:schemeClr val="tx1"/>
                </a:solidFill>
                <a:latin typeface="+mj-lt"/>
                <a:ea typeface="+mj-ea"/>
                <a:cs typeface="+mj-cs"/>
              </a:defRPr>
            </a:lvl1pPr>
          </a:lstStyle>
          <a:p>
            <a:r>
              <a:rPr lang="sv-SE" dirty="0">
                <a:solidFill>
                  <a:schemeClr val="bg1"/>
                </a:solidFill>
              </a:rPr>
              <a:t>Vad gör skolans studie- och yrkesvägledare?</a:t>
            </a:r>
            <a:br>
              <a:rPr lang="sv-SE" dirty="0">
                <a:solidFill>
                  <a:schemeClr val="bg1"/>
                </a:solidFill>
              </a:rPr>
            </a:br>
            <a:endParaRPr lang="sv-SE" dirty="0">
              <a:solidFill>
                <a:schemeClr val="bg1"/>
              </a:solidFill>
            </a:endParaRPr>
          </a:p>
        </p:txBody>
      </p:sp>
      <p:sp>
        <p:nvSpPr>
          <p:cNvPr id="6" name="Platshållare för innehåll 2">
            <a:extLst>
              <a:ext uri="{FF2B5EF4-FFF2-40B4-BE49-F238E27FC236}">
                <a16:creationId xmlns:a16="http://schemas.microsoft.com/office/drawing/2014/main" id="{DFD51F1D-795E-CD47-BCCA-A43A050B05C0}"/>
              </a:ext>
            </a:extLst>
          </p:cNvPr>
          <p:cNvSpPr txBox="1">
            <a:spLocks/>
          </p:cNvSpPr>
          <p:nvPr/>
        </p:nvSpPr>
        <p:spPr>
          <a:xfrm>
            <a:off x="507704" y="2384884"/>
            <a:ext cx="2880320" cy="3960440"/>
          </a:xfrm>
          <a:prstGeom prst="rect">
            <a:avLst/>
          </a:prstGeom>
        </p:spPr>
        <p:txBody>
          <a:bodyPr lIns="0" tIns="0" rIns="0" bIns="0"/>
          <a:lstStyle>
            <a:lvl1pPr marL="180000" indent="-180000" algn="l" defTabSz="914400" rtl="0" eaLnBrk="1" latinLnBrk="0" hangingPunct="1">
              <a:spcBef>
                <a:spcPct val="20000"/>
              </a:spcBef>
              <a:spcAft>
                <a:spcPts val="600"/>
              </a:spcAft>
              <a:buFont typeface="Arial" panose="020B0604020202020204" pitchFamily="34" charset="0"/>
              <a:buChar char="•"/>
              <a:defRPr sz="2000" kern="1200">
                <a:solidFill>
                  <a:schemeClr val="tx1"/>
                </a:solidFill>
                <a:latin typeface="+mn-lt"/>
                <a:ea typeface="+mn-ea"/>
                <a:cs typeface="+mn-cs"/>
              </a:defRPr>
            </a:lvl1pPr>
            <a:lvl2pPr marL="398463" indent="-219075"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2pPr>
            <a:lvl3pPr marL="584200" indent="-195263"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3pPr>
            <a:lvl4pPr marL="812800" indent="-211138"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4pPr>
            <a:lvl5pPr marL="1008063" indent="-212725"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pPr>
            <a:r>
              <a:rPr lang="sv-SE" sz="1800" dirty="0">
                <a:solidFill>
                  <a:schemeClr val="bg1"/>
                </a:solidFill>
              </a:rPr>
              <a:t>Har kunskap om utbildningsvägar, yrken och arbetsmarknad</a:t>
            </a:r>
          </a:p>
          <a:p>
            <a:pPr>
              <a:spcBef>
                <a:spcPts val="0"/>
              </a:spcBef>
            </a:pPr>
            <a:r>
              <a:rPr lang="sv-SE" sz="1800" dirty="0">
                <a:solidFill>
                  <a:schemeClr val="bg1"/>
                </a:solidFill>
              </a:rPr>
              <a:t>Känner till antagningskrav till utbildningar</a:t>
            </a:r>
          </a:p>
          <a:p>
            <a:pPr marL="177800" indent="-177800"/>
            <a:r>
              <a:rPr lang="sv-SE" sz="1800" dirty="0">
                <a:solidFill>
                  <a:schemeClr val="bg1"/>
                </a:solidFill>
              </a:rPr>
              <a:t>Hjälper eleven att hitta rätt bland olika yrkes- och utbildningsalternativ</a:t>
            </a:r>
          </a:p>
          <a:p>
            <a:pPr marL="177800" indent="-177800"/>
            <a:r>
              <a:rPr lang="sv-SE" sz="1800" dirty="0">
                <a:solidFill>
                  <a:schemeClr val="bg1"/>
                </a:solidFill>
              </a:rPr>
              <a:t>Stöttar eleven i ansökningsprocessen </a:t>
            </a:r>
            <a:br>
              <a:rPr lang="sv-SE" sz="1800" dirty="0">
                <a:solidFill>
                  <a:schemeClr val="bg1"/>
                </a:solidFill>
              </a:rPr>
            </a:br>
            <a:r>
              <a:rPr lang="sv-SE" sz="1800" dirty="0">
                <a:solidFill>
                  <a:schemeClr val="bg1"/>
                </a:solidFill>
              </a:rPr>
              <a:t>från grundskola till gymnasieprogram</a:t>
            </a:r>
          </a:p>
          <a:p>
            <a:pPr>
              <a:spcBef>
                <a:spcPts val="0"/>
              </a:spcBef>
            </a:pPr>
            <a:endParaRPr lang="sv-SE" sz="1800" i="1" dirty="0">
              <a:solidFill>
                <a:schemeClr val="bg1"/>
              </a:solidFill>
            </a:endParaRPr>
          </a:p>
        </p:txBody>
      </p:sp>
      <p:sp>
        <p:nvSpPr>
          <p:cNvPr id="8" name="Oval pratbubbla 8">
            <a:extLst>
              <a:ext uri="{FF2B5EF4-FFF2-40B4-BE49-F238E27FC236}">
                <a16:creationId xmlns:a16="http://schemas.microsoft.com/office/drawing/2014/main" id="{497A60FE-0F7D-F743-81B0-C569FB23D3FE}"/>
              </a:ext>
            </a:extLst>
          </p:cNvPr>
          <p:cNvSpPr/>
          <p:nvPr/>
        </p:nvSpPr>
        <p:spPr>
          <a:xfrm>
            <a:off x="4626807" y="251786"/>
            <a:ext cx="2448272" cy="1368152"/>
          </a:xfrm>
          <a:prstGeom prst="wedgeEllipseCallout">
            <a:avLst>
              <a:gd name="adj1" fmla="val -10742"/>
              <a:gd name="adj2" fmla="val 8541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sv-SE" sz="1400" b="1" dirty="0">
                <a:solidFill>
                  <a:schemeClr val="bg1"/>
                </a:solidFill>
              </a:rPr>
              <a:t>Är det något</a:t>
            </a:r>
          </a:p>
          <a:p>
            <a:pPr algn="ctr"/>
            <a:r>
              <a:rPr lang="sv-SE" sz="1400" b="1" dirty="0">
                <a:solidFill>
                  <a:schemeClr val="bg1"/>
                </a:solidFill>
              </a:rPr>
              <a:t>du funderar över?</a:t>
            </a:r>
          </a:p>
        </p:txBody>
      </p:sp>
    </p:spTree>
    <p:extLst>
      <p:ext uri="{BB962C8B-B14F-4D97-AF65-F5344CB8AC3E}">
        <p14:creationId xmlns:p14="http://schemas.microsoft.com/office/powerpoint/2010/main" val="10745687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C807B9E6-974A-0547-8F90-B5AC86D11C84}"/>
              </a:ext>
            </a:extLst>
          </p:cNvPr>
          <p:cNvSpPr txBox="1">
            <a:spLocks/>
          </p:cNvSpPr>
          <p:nvPr/>
        </p:nvSpPr>
        <p:spPr>
          <a:xfrm>
            <a:off x="9408368" y="2780928"/>
            <a:ext cx="2783632" cy="1464592"/>
          </a:xfrm>
          <a:prstGeom prst="rect">
            <a:avLst/>
          </a:prstGeom>
        </p:spPr>
        <p:txBody>
          <a:bodyPr lIns="0" tIns="0" rIns="0" bIns="0"/>
          <a:lstStyle>
            <a:lvl1pPr algn="l" defTabSz="914400" rtl="0" eaLnBrk="1" latinLnBrk="0" hangingPunct="1">
              <a:spcBef>
                <a:spcPct val="0"/>
              </a:spcBef>
              <a:buNone/>
              <a:defRPr sz="3000" b="1" kern="1200">
                <a:solidFill>
                  <a:schemeClr val="tx1"/>
                </a:solidFill>
                <a:latin typeface="+mj-lt"/>
                <a:ea typeface="+mj-ea"/>
                <a:cs typeface="+mj-cs"/>
              </a:defRPr>
            </a:lvl1pPr>
          </a:lstStyle>
          <a:p>
            <a:endParaRPr lang="sv-SE" dirty="0">
              <a:solidFill>
                <a:schemeClr val="bg1"/>
              </a:solidFill>
            </a:endParaRPr>
          </a:p>
        </p:txBody>
      </p:sp>
      <p:pic>
        <p:nvPicPr>
          <p:cNvPr id="7" name="Bildobjekt 7">
            <a:extLst>
              <a:ext uri="{FF2B5EF4-FFF2-40B4-BE49-F238E27FC236}">
                <a16:creationId xmlns:a16="http://schemas.microsoft.com/office/drawing/2014/main" id="{195C1DC0-22FE-AB41-85FE-6699A1FD5B75}"/>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10214399" y="467862"/>
            <a:ext cx="1368000" cy="468000"/>
          </a:xfrm>
          <a:prstGeom prst="rect">
            <a:avLst/>
          </a:prstGeom>
        </p:spPr>
      </p:pic>
      <p:sp>
        <p:nvSpPr>
          <p:cNvPr id="8" name="Oval pratbubbla 8">
            <a:extLst>
              <a:ext uri="{FF2B5EF4-FFF2-40B4-BE49-F238E27FC236}">
                <a16:creationId xmlns:a16="http://schemas.microsoft.com/office/drawing/2014/main" id="{D0A5682B-23E5-004F-8505-98D967D6CFFB}"/>
              </a:ext>
            </a:extLst>
          </p:cNvPr>
          <p:cNvSpPr/>
          <p:nvPr/>
        </p:nvSpPr>
        <p:spPr>
          <a:xfrm>
            <a:off x="983432" y="4581128"/>
            <a:ext cx="2250167" cy="1368152"/>
          </a:xfrm>
          <a:prstGeom prst="wedgeEllipseCallout">
            <a:avLst>
              <a:gd name="adj1" fmla="val 54948"/>
              <a:gd name="adj2" fmla="val -7005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1400" b="1" dirty="0">
                <a:solidFill>
                  <a:schemeClr val="tx1"/>
                </a:solidFill>
              </a:rPr>
              <a:t>Är det något </a:t>
            </a:r>
            <a:br>
              <a:rPr lang="sv-SE" sz="1400" b="1" dirty="0">
                <a:solidFill>
                  <a:schemeClr val="tx1"/>
                </a:solidFill>
              </a:rPr>
            </a:br>
            <a:r>
              <a:rPr lang="sv-SE" sz="1400" b="1" dirty="0">
                <a:solidFill>
                  <a:schemeClr val="tx1"/>
                </a:solidFill>
              </a:rPr>
              <a:t>du funderar över?</a:t>
            </a:r>
          </a:p>
          <a:p>
            <a:pPr algn="ctr"/>
            <a:endParaRPr lang="sv-SE" sz="800" b="1" dirty="0">
              <a:solidFill>
                <a:schemeClr val="tx1"/>
              </a:solidFill>
            </a:endParaRPr>
          </a:p>
        </p:txBody>
      </p:sp>
      <p:sp>
        <p:nvSpPr>
          <p:cNvPr id="9" name="Title 1">
            <a:extLst>
              <a:ext uri="{FF2B5EF4-FFF2-40B4-BE49-F238E27FC236}">
                <a16:creationId xmlns:a16="http://schemas.microsoft.com/office/drawing/2014/main" id="{F6AA0051-6503-C34F-B4B1-98167605BCD0}"/>
              </a:ext>
            </a:extLst>
          </p:cNvPr>
          <p:cNvSpPr txBox="1">
            <a:spLocks/>
          </p:cNvSpPr>
          <p:nvPr/>
        </p:nvSpPr>
        <p:spPr>
          <a:xfrm>
            <a:off x="609600" y="457200"/>
            <a:ext cx="7310400" cy="667544"/>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cap="none" baseline="0">
                <a:solidFill>
                  <a:schemeClr val="bg1"/>
                </a:solidFill>
                <a:latin typeface="+mj-lt"/>
                <a:ea typeface="+mj-ea"/>
                <a:cs typeface="+mj-cs"/>
              </a:defRPr>
            </a:lvl1pPr>
          </a:lstStyle>
          <a:p>
            <a:r>
              <a:rPr lang="sv-SE" dirty="0"/>
              <a:t>Specialskola och särskola</a:t>
            </a:r>
          </a:p>
        </p:txBody>
      </p:sp>
      <p:sp>
        <p:nvSpPr>
          <p:cNvPr id="10" name="Text Placeholder 2">
            <a:extLst>
              <a:ext uri="{FF2B5EF4-FFF2-40B4-BE49-F238E27FC236}">
                <a16:creationId xmlns:a16="http://schemas.microsoft.com/office/drawing/2014/main" id="{30C91D38-8E36-9C4E-B34E-3E078CF4C7B7}"/>
              </a:ext>
            </a:extLst>
          </p:cNvPr>
          <p:cNvSpPr txBox="1">
            <a:spLocks/>
          </p:cNvSpPr>
          <p:nvPr/>
        </p:nvSpPr>
        <p:spPr>
          <a:xfrm>
            <a:off x="624417" y="1340768"/>
            <a:ext cx="6047647" cy="1197049"/>
          </a:xfrm>
          <a:prstGeom prst="rect">
            <a:avLst/>
          </a:prstGeom>
        </p:spPr>
        <p:txBody>
          <a:bodyPr vert="horz" lIns="0" tIns="0" rIns="0" bIns="0" rtlCol="0">
            <a:noAutofit/>
          </a:bodyPr>
          <a:lstStyle>
            <a:lvl1pPr marL="0" indent="0" algn="l" defTabSz="914400" rtl="0" eaLnBrk="1" latinLnBrk="0" hangingPunct="1">
              <a:spcBef>
                <a:spcPct val="20000"/>
              </a:spcBef>
              <a:spcAft>
                <a:spcPts val="600"/>
              </a:spcAft>
              <a:buFontTx/>
              <a:buNone/>
              <a:defRPr sz="2000" kern="1200">
                <a:solidFill>
                  <a:schemeClr val="bg1"/>
                </a:solidFill>
                <a:latin typeface="+mn-lt"/>
                <a:ea typeface="+mn-ea"/>
                <a:cs typeface="+mn-cs"/>
              </a:defRPr>
            </a:lvl1pPr>
            <a:lvl2pPr marL="398463" indent="-219075"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2pPr>
            <a:lvl3pPr marL="584200" indent="-195263"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3pPr>
            <a:lvl4pPr marL="812800" indent="-211138"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4pPr>
            <a:lvl5pPr marL="1008063" indent="-212725"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7800" indent="-177800">
              <a:buFont typeface="Arial" panose="020B0604020202020204" pitchFamily="34" charset="0"/>
              <a:buChar char="•"/>
            </a:pPr>
            <a:r>
              <a:rPr lang="sv-SE" dirty="0"/>
              <a:t>För barn och ungdomar som har en utvecklingsstörning eller en allvarlig funktionsnedsättning</a:t>
            </a:r>
          </a:p>
          <a:p>
            <a:pPr marL="177800" indent="-177800">
              <a:buFont typeface="Arial" panose="020B0604020202020204" pitchFamily="34" charset="0"/>
              <a:buChar char="•"/>
            </a:pPr>
            <a:r>
              <a:rPr lang="sv-SE" dirty="0"/>
              <a:t>Specialskola</a:t>
            </a:r>
          </a:p>
          <a:p>
            <a:pPr marL="177800" indent="-177800">
              <a:buFont typeface="Arial" panose="020B0604020202020204" pitchFamily="34" charset="0"/>
              <a:buChar char="•"/>
            </a:pPr>
            <a:r>
              <a:rPr lang="sv-SE" dirty="0"/>
              <a:t>Grundsärskola och gymnasiesärskola</a:t>
            </a:r>
          </a:p>
          <a:p>
            <a:endParaRPr lang="sv-SE" dirty="0"/>
          </a:p>
        </p:txBody>
      </p:sp>
      <p:pic>
        <p:nvPicPr>
          <p:cNvPr id="16" name="Picture 15">
            <a:extLst>
              <a:ext uri="{FF2B5EF4-FFF2-40B4-BE49-F238E27FC236}">
                <a16:creationId xmlns:a16="http://schemas.microsoft.com/office/drawing/2014/main" id="{8D0B08BB-4F70-CC43-B97F-BDB505799C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0176" y="1569129"/>
            <a:ext cx="4171173" cy="3888190"/>
          </a:xfrm>
          <a:prstGeom prst="rect">
            <a:avLst/>
          </a:prstGeom>
        </p:spPr>
      </p:pic>
      <p:pic>
        <p:nvPicPr>
          <p:cNvPr id="18" name="Picture 17">
            <a:extLst>
              <a:ext uri="{FF2B5EF4-FFF2-40B4-BE49-F238E27FC236}">
                <a16:creationId xmlns:a16="http://schemas.microsoft.com/office/drawing/2014/main" id="{1F234B48-6B8A-8C46-AB0B-D8E4DB0123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80176" y="5157192"/>
            <a:ext cx="1337102" cy="1157238"/>
          </a:xfrm>
          <a:prstGeom prst="rect">
            <a:avLst/>
          </a:prstGeom>
        </p:spPr>
      </p:pic>
      <p:pic>
        <p:nvPicPr>
          <p:cNvPr id="20" name="Picture 19">
            <a:extLst>
              <a:ext uri="{FF2B5EF4-FFF2-40B4-BE49-F238E27FC236}">
                <a16:creationId xmlns:a16="http://schemas.microsoft.com/office/drawing/2014/main" id="{D53854F5-4230-8947-BFB6-0A0AC5DBC6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46767" y="4370737"/>
            <a:ext cx="1645557" cy="1072014"/>
          </a:xfrm>
          <a:prstGeom prst="rect">
            <a:avLst/>
          </a:prstGeom>
        </p:spPr>
      </p:pic>
    </p:spTree>
    <p:extLst>
      <p:ext uri="{BB962C8B-B14F-4D97-AF65-F5344CB8AC3E}">
        <p14:creationId xmlns:p14="http://schemas.microsoft.com/office/powerpoint/2010/main" val="11174970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4">
            <a:extLst>
              <a:ext uri="{FF2B5EF4-FFF2-40B4-BE49-F238E27FC236}">
                <a16:creationId xmlns:a16="http://schemas.microsoft.com/office/drawing/2014/main" id="{29F1FAD8-0545-994D-BAEC-C4B0D2291A83}"/>
              </a:ext>
            </a:extLst>
          </p:cNvPr>
          <p:cNvSpPr/>
          <p:nvPr/>
        </p:nvSpPr>
        <p:spPr>
          <a:xfrm>
            <a:off x="7104112" y="-21265"/>
            <a:ext cx="5102064" cy="6911163"/>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dirty="0">
              <a:solidFill>
                <a:schemeClr val="bg1"/>
              </a:solidFill>
            </a:endParaRPr>
          </a:p>
        </p:txBody>
      </p:sp>
      <p:sp>
        <p:nvSpPr>
          <p:cNvPr id="5" name="Oval pratbubbla 8">
            <a:extLst>
              <a:ext uri="{FF2B5EF4-FFF2-40B4-BE49-F238E27FC236}">
                <a16:creationId xmlns:a16="http://schemas.microsoft.com/office/drawing/2014/main" id="{AA8C846F-0202-094F-A6EA-DBD5CD39378C}"/>
              </a:ext>
            </a:extLst>
          </p:cNvPr>
          <p:cNvSpPr/>
          <p:nvPr/>
        </p:nvSpPr>
        <p:spPr>
          <a:xfrm>
            <a:off x="3863752" y="4293096"/>
            <a:ext cx="2603672" cy="2016224"/>
          </a:xfrm>
          <a:prstGeom prst="wedgeEllipseCallout">
            <a:avLst>
              <a:gd name="adj1" fmla="val -36058"/>
              <a:gd name="adj2" fmla="val 545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sv-SE" sz="1400" b="1" dirty="0">
                <a:solidFill>
                  <a:schemeClr val="bg1"/>
                </a:solidFill>
              </a:rPr>
              <a:t>Vad vill du veta på</a:t>
            </a:r>
            <a:br>
              <a:rPr lang="sv-SE" sz="1400" b="1" dirty="0">
                <a:solidFill>
                  <a:schemeClr val="bg1"/>
                </a:solidFill>
              </a:rPr>
            </a:br>
            <a:r>
              <a:rPr lang="sv-SE" sz="1400" b="1" dirty="0">
                <a:solidFill>
                  <a:schemeClr val="bg1"/>
                </a:solidFill>
              </a:rPr>
              <a:t> ett föräldramöte? </a:t>
            </a:r>
          </a:p>
          <a:p>
            <a:pPr algn="ctr">
              <a:spcAft>
                <a:spcPts val="600"/>
              </a:spcAft>
            </a:pPr>
            <a:r>
              <a:rPr lang="sv-SE" sz="1400" b="1" dirty="0">
                <a:solidFill>
                  <a:schemeClr val="bg1"/>
                </a:solidFill>
              </a:rPr>
              <a:t>Hur såg utvecklingssamtal ut i ditt hemland? </a:t>
            </a:r>
          </a:p>
        </p:txBody>
      </p:sp>
      <p:pic>
        <p:nvPicPr>
          <p:cNvPr id="6" name="Bildobjekt 7">
            <a:extLst>
              <a:ext uri="{FF2B5EF4-FFF2-40B4-BE49-F238E27FC236}">
                <a16:creationId xmlns:a16="http://schemas.microsoft.com/office/drawing/2014/main" id="{59C520AA-2E84-E843-B6D0-1DAA0A106A74}"/>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10214399" y="467862"/>
            <a:ext cx="1368000" cy="468000"/>
          </a:xfrm>
          <a:prstGeom prst="rect">
            <a:avLst/>
          </a:prstGeom>
        </p:spPr>
      </p:pic>
      <p:sp>
        <p:nvSpPr>
          <p:cNvPr id="7" name="Rubrik 1">
            <a:extLst>
              <a:ext uri="{FF2B5EF4-FFF2-40B4-BE49-F238E27FC236}">
                <a16:creationId xmlns:a16="http://schemas.microsoft.com/office/drawing/2014/main" id="{94F442E7-A16D-9545-B6C5-A3672F8BEB6C}"/>
              </a:ext>
            </a:extLst>
          </p:cNvPr>
          <p:cNvSpPr txBox="1">
            <a:spLocks/>
          </p:cNvSpPr>
          <p:nvPr/>
        </p:nvSpPr>
        <p:spPr>
          <a:xfrm>
            <a:off x="7599660" y="1413575"/>
            <a:ext cx="3920243" cy="1142032"/>
          </a:xfrm>
          <a:prstGeom prst="rect">
            <a:avLst/>
          </a:prstGeom>
        </p:spPr>
        <p:txBody>
          <a:bodyPr lIns="0" tIns="0" rIns="0" bIns="0"/>
          <a:lstStyle>
            <a:lvl1pPr algn="l" defTabSz="914400" rtl="0" eaLnBrk="1" latinLnBrk="0" hangingPunct="1">
              <a:spcBef>
                <a:spcPct val="0"/>
              </a:spcBef>
              <a:buNone/>
              <a:defRPr sz="3000" b="1" kern="1200">
                <a:solidFill>
                  <a:schemeClr val="tx1"/>
                </a:solidFill>
                <a:latin typeface="+mj-lt"/>
                <a:ea typeface="+mj-ea"/>
                <a:cs typeface="+mj-cs"/>
              </a:defRPr>
            </a:lvl1pPr>
          </a:lstStyle>
          <a:p>
            <a:r>
              <a:rPr lang="sv-SE" dirty="0">
                <a:solidFill>
                  <a:schemeClr val="bg1"/>
                </a:solidFill>
              </a:rPr>
              <a:t>Utvecklingssamtal och föräldramöten</a:t>
            </a:r>
          </a:p>
        </p:txBody>
      </p:sp>
      <p:sp>
        <p:nvSpPr>
          <p:cNvPr id="8" name="Rectangle 3">
            <a:extLst>
              <a:ext uri="{FF2B5EF4-FFF2-40B4-BE49-F238E27FC236}">
                <a16:creationId xmlns:a16="http://schemas.microsoft.com/office/drawing/2014/main" id="{BADF68C3-8E39-764F-9529-D1CA49D6E849}"/>
              </a:ext>
            </a:extLst>
          </p:cNvPr>
          <p:cNvSpPr/>
          <p:nvPr/>
        </p:nvSpPr>
        <p:spPr>
          <a:xfrm>
            <a:off x="7599660" y="2627615"/>
            <a:ext cx="4400996" cy="4185761"/>
          </a:xfrm>
          <a:prstGeom prst="rect">
            <a:avLst/>
          </a:prstGeom>
        </p:spPr>
        <p:txBody>
          <a:bodyPr wrap="square" lIns="0" tIns="0" rIns="0" bIns="0">
            <a:spAutoFit/>
          </a:bodyPr>
          <a:lstStyle/>
          <a:p>
            <a:pPr marL="177800" indent="-177800">
              <a:spcAft>
                <a:spcPts val="600"/>
              </a:spcAft>
              <a:buFont typeface="Arial" panose="020B0604020202020204" pitchFamily="34" charset="0"/>
              <a:buChar char="•"/>
            </a:pPr>
            <a:r>
              <a:rPr lang="sv-SE" b="1" dirty="0">
                <a:solidFill>
                  <a:schemeClr val="bg1"/>
                </a:solidFill>
              </a:rPr>
              <a:t>Utvecklingssamtal </a:t>
            </a:r>
            <a:r>
              <a:rPr lang="sv-SE" dirty="0">
                <a:solidFill>
                  <a:schemeClr val="bg1"/>
                </a:solidFill>
              </a:rPr>
              <a:t>sker mellan lärare, elev och vårdnadshavare </a:t>
            </a:r>
            <a:br>
              <a:rPr lang="sv-SE" dirty="0">
                <a:solidFill>
                  <a:schemeClr val="bg1"/>
                </a:solidFill>
              </a:rPr>
            </a:br>
            <a:r>
              <a:rPr lang="sv-SE" dirty="0">
                <a:solidFill>
                  <a:schemeClr val="bg1"/>
                </a:solidFill>
              </a:rPr>
              <a:t>och handlar om elevens utveckling </a:t>
            </a:r>
          </a:p>
          <a:p>
            <a:pPr marL="177800" indent="-177800">
              <a:spcAft>
                <a:spcPts val="600"/>
              </a:spcAft>
              <a:buFont typeface="Arial" panose="020B0604020202020204" pitchFamily="34" charset="0"/>
              <a:buChar char="•"/>
            </a:pPr>
            <a:r>
              <a:rPr lang="sv-SE" b="1" dirty="0">
                <a:solidFill>
                  <a:schemeClr val="bg1"/>
                </a:solidFill>
              </a:rPr>
              <a:t>Föräldramöten </a:t>
            </a:r>
            <a:r>
              <a:rPr lang="sv-SE" dirty="0">
                <a:solidFill>
                  <a:schemeClr val="bg1"/>
                </a:solidFill>
              </a:rPr>
              <a:t>sker i grupp </a:t>
            </a:r>
            <a:br>
              <a:rPr lang="sv-SE" dirty="0">
                <a:solidFill>
                  <a:schemeClr val="bg1"/>
                </a:solidFill>
              </a:rPr>
            </a:br>
            <a:r>
              <a:rPr lang="sv-SE" dirty="0">
                <a:solidFill>
                  <a:schemeClr val="bg1"/>
                </a:solidFill>
              </a:rPr>
              <a:t>och handlar om klassen och </a:t>
            </a:r>
            <a:br>
              <a:rPr lang="sv-SE" dirty="0">
                <a:solidFill>
                  <a:schemeClr val="bg1"/>
                </a:solidFill>
              </a:rPr>
            </a:br>
            <a:r>
              <a:rPr lang="sv-SE" dirty="0">
                <a:solidFill>
                  <a:schemeClr val="bg1"/>
                </a:solidFill>
              </a:rPr>
              <a:t>allmänt om skolan </a:t>
            </a:r>
          </a:p>
          <a:p>
            <a:pPr marL="177800" indent="-177800">
              <a:spcAft>
                <a:spcPts val="600"/>
              </a:spcAft>
              <a:buFont typeface="Arial" panose="020B0604020202020204" pitchFamily="34" charset="0"/>
              <a:buChar char="•"/>
            </a:pPr>
            <a:r>
              <a:rPr lang="sv-SE" dirty="0">
                <a:solidFill>
                  <a:schemeClr val="bg1"/>
                </a:solidFill>
              </a:rPr>
              <a:t>Underlag till samtal och möte skickas hem med eleven eller publiceras på skolans digitala plattform </a:t>
            </a:r>
          </a:p>
          <a:p>
            <a:pPr marL="177800" indent="-177800">
              <a:spcAft>
                <a:spcPts val="600"/>
              </a:spcAft>
              <a:buFont typeface="Arial" panose="020B0604020202020204" pitchFamily="34" charset="0"/>
              <a:buChar char="•"/>
            </a:pPr>
            <a:r>
              <a:rPr lang="sv-SE" dirty="0">
                <a:solidFill>
                  <a:schemeClr val="bg1"/>
                </a:solidFill>
              </a:rPr>
              <a:t>Du ska få regelbunden information om arbetet i skolan och de ska kontakta dig om det finns någon oro kring ditt barns utveckling eller situation på skolan.</a:t>
            </a:r>
          </a:p>
          <a:p>
            <a:pPr marL="177800" indent="-177800">
              <a:spcAft>
                <a:spcPts val="600"/>
              </a:spcAft>
              <a:buFont typeface="Arial" panose="020B0604020202020204" pitchFamily="34" charset="0"/>
              <a:buChar char="•"/>
            </a:pPr>
            <a:endParaRPr lang="sv-SE" dirty="0">
              <a:solidFill>
                <a:schemeClr val="bg1"/>
              </a:solidFill>
            </a:endParaRPr>
          </a:p>
        </p:txBody>
      </p:sp>
    </p:spTree>
    <p:extLst>
      <p:ext uri="{BB962C8B-B14F-4D97-AF65-F5344CB8AC3E}">
        <p14:creationId xmlns:p14="http://schemas.microsoft.com/office/powerpoint/2010/main" val="9972425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pPr>
              <a:lnSpc>
                <a:spcPct val="110000"/>
              </a:lnSpc>
            </a:pPr>
            <a:r>
              <a:rPr lang="sv-SE" sz="2400" dirty="0"/>
              <a:t>Vetenskaplig forskning till grund för materialet</a:t>
            </a:r>
          </a:p>
        </p:txBody>
      </p:sp>
      <p:sp>
        <p:nvSpPr>
          <p:cNvPr id="3" name="Platshållare för innehåll 2"/>
          <p:cNvSpPr>
            <a:spLocks noGrp="1"/>
          </p:cNvSpPr>
          <p:nvPr>
            <p:ph type="body" sz="quarter" idx="10"/>
          </p:nvPr>
        </p:nvSpPr>
        <p:spPr>
          <a:xfrm>
            <a:off x="609600" y="1260000"/>
            <a:ext cx="7934672" cy="5265344"/>
          </a:xfrm>
        </p:spPr>
        <p:txBody>
          <a:bodyPr/>
          <a:lstStyle/>
          <a:p>
            <a:pPr marL="285750" indent="-285750">
              <a:buFont typeface="Arial" panose="020B0604020202020204" pitchFamily="34" charset="0"/>
              <a:buChar char="•"/>
            </a:pPr>
            <a:r>
              <a:rPr lang="sv-SE" sz="1800" dirty="0"/>
              <a:t>Presentationen är framtaget av grundskoleavdelningen</a:t>
            </a:r>
            <a:r>
              <a:rPr lang="sv-SE" sz="1800" dirty="0">
                <a:solidFill>
                  <a:srgbClr val="FF0000"/>
                </a:solidFill>
              </a:rPr>
              <a:t> </a:t>
            </a:r>
            <a:r>
              <a:rPr lang="sv-SE" sz="1800" dirty="0"/>
              <a:t>i samarbete med FoU-enheten på utbildningsförvaltningen.</a:t>
            </a:r>
          </a:p>
          <a:p>
            <a:pPr marL="285750" indent="-285750">
              <a:buFont typeface="Arial" panose="020B0604020202020204" pitchFamily="34" charset="0"/>
              <a:buChar char="•"/>
            </a:pPr>
            <a:r>
              <a:rPr lang="sv-SE" sz="1800" dirty="0"/>
              <a:t>Materialet tar avstamp i professor </a:t>
            </a:r>
            <a:r>
              <a:rPr lang="sv-SE" sz="1800" dirty="0" err="1"/>
              <a:t>Nihad</a:t>
            </a:r>
            <a:r>
              <a:rPr lang="sv-SE" sz="1800" dirty="0"/>
              <a:t> </a:t>
            </a:r>
            <a:r>
              <a:rPr lang="sv-SE" sz="1800" dirty="0" err="1"/>
              <a:t>Bunars</a:t>
            </a:r>
            <a:r>
              <a:rPr lang="sv-SE" sz="1800" dirty="0"/>
              <a:t> forskning kring skola och föräldrasamverkan. I sin forskning har </a:t>
            </a:r>
            <a:r>
              <a:rPr lang="sv-SE" sz="1800" dirty="0" err="1"/>
              <a:t>Bunar</a:t>
            </a:r>
            <a:r>
              <a:rPr lang="sv-SE" sz="1800" dirty="0"/>
              <a:t> kommit fram till: att många föräldrar upplever sig isolerade, exkluderade och förminskade i mötet med skolpersonal. </a:t>
            </a:r>
          </a:p>
          <a:p>
            <a:pPr marL="285750" lvl="0" indent="-285750">
              <a:buFont typeface="Arial" panose="020B0604020202020204" pitchFamily="34" charset="0"/>
              <a:buChar char="•"/>
            </a:pPr>
            <a:r>
              <a:rPr lang="sv-SE" sz="1800" dirty="0"/>
              <a:t>Respektfullt bemötande och kommunikation är viktigt för nyanlända föräldrar.</a:t>
            </a:r>
          </a:p>
          <a:p>
            <a:pPr marL="285750" lvl="0" indent="-285750">
              <a:buFont typeface="Arial" panose="020B0604020202020204" pitchFamily="34" charset="0"/>
              <a:buChar char="•"/>
            </a:pPr>
            <a:r>
              <a:rPr lang="sv-SE" sz="1800" dirty="0"/>
              <a:t>Vårdnadshavarna söker inte aktiv involvering i skolans dagliga verksamhet, men vill känna sig inkluderade i sina barn skolgång. </a:t>
            </a:r>
          </a:p>
          <a:p>
            <a:pPr marL="285750" lvl="0" indent="-285750">
              <a:buFont typeface="Arial" panose="020B0604020202020204" pitchFamily="34" charset="0"/>
              <a:buChar char="•"/>
            </a:pPr>
            <a:r>
              <a:rPr lang="sv-SE" sz="1800" dirty="0"/>
              <a:t>Ett sätt för att få föräldrarna att känna sig inkluderade är att föräldrarna får tillgång till information, ett respektfullt bemötande och en kontinuerlig kommunikation med skolpersonalen.</a:t>
            </a:r>
          </a:p>
          <a:p>
            <a:pPr marL="285750" indent="-285750">
              <a:buFont typeface="Arial" panose="020B0604020202020204" pitchFamily="34" charset="0"/>
              <a:buChar char="•"/>
            </a:pPr>
            <a:r>
              <a:rPr lang="sv-SE" sz="1800" dirty="0" err="1"/>
              <a:t>Bunar</a:t>
            </a:r>
            <a:r>
              <a:rPr lang="sv-SE" sz="1800" dirty="0"/>
              <a:t> rekommenderar även skolor att samarbeta med externa organisationer för att främja relationerna mellan hemmet och skolan. </a:t>
            </a:r>
          </a:p>
          <a:p>
            <a:pPr>
              <a:lnSpc>
                <a:spcPct val="120000"/>
              </a:lnSpc>
            </a:pPr>
            <a:endParaRPr lang="sv-SE" altLang="en-US" sz="1800" dirty="0">
              <a:solidFill>
                <a:srgbClr val="FF0000"/>
              </a:solidFill>
              <a:latin typeface="Times New Roman" pitchFamily="18" charset="0"/>
              <a:cs typeface="Times New Roman" pitchFamily="18" charset="0"/>
            </a:endParaRPr>
          </a:p>
          <a:p>
            <a:pPr marL="0" indent="0">
              <a:lnSpc>
                <a:spcPct val="120000"/>
              </a:lnSpc>
              <a:buNone/>
            </a:pPr>
            <a:r>
              <a:rPr lang="sv-SE" altLang="en-US" sz="1800" dirty="0">
                <a:latin typeface="Times New Roman" pitchFamily="18" charset="0"/>
                <a:cs typeface="Times New Roman" pitchFamily="18" charset="0"/>
              </a:rPr>
              <a:t>                                                                                      </a:t>
            </a:r>
            <a:endParaRPr lang="sv-SE" dirty="0"/>
          </a:p>
        </p:txBody>
      </p:sp>
    </p:spTree>
    <p:extLst>
      <p:ext uri="{BB962C8B-B14F-4D97-AF65-F5344CB8AC3E}">
        <p14:creationId xmlns:p14="http://schemas.microsoft.com/office/powerpoint/2010/main" val="1364339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94D-2F7F-7D4E-8EC9-A90996D6C006}"/>
              </a:ext>
            </a:extLst>
          </p:cNvPr>
          <p:cNvSpPr>
            <a:spLocks noGrp="1"/>
          </p:cNvSpPr>
          <p:nvPr>
            <p:ph type="title"/>
          </p:nvPr>
        </p:nvSpPr>
        <p:spPr>
          <a:xfrm>
            <a:off x="609600" y="457200"/>
            <a:ext cx="7310400" cy="667544"/>
          </a:xfrm>
        </p:spPr>
        <p:txBody>
          <a:bodyPr/>
          <a:lstStyle/>
          <a:p>
            <a:r>
              <a:rPr lang="sv-SE" sz="3000" dirty="0"/>
              <a:t>Vad händer efter årskurs 9?</a:t>
            </a:r>
          </a:p>
        </p:txBody>
      </p:sp>
      <p:sp>
        <p:nvSpPr>
          <p:cNvPr id="3" name="Text Placeholder 2">
            <a:extLst>
              <a:ext uri="{FF2B5EF4-FFF2-40B4-BE49-F238E27FC236}">
                <a16:creationId xmlns:a16="http://schemas.microsoft.com/office/drawing/2014/main" id="{DD08FD01-62D6-604D-9A88-0D2C590B2D51}"/>
              </a:ext>
            </a:extLst>
          </p:cNvPr>
          <p:cNvSpPr>
            <a:spLocks noGrp="1"/>
          </p:cNvSpPr>
          <p:nvPr>
            <p:ph type="body" sz="quarter" idx="10"/>
          </p:nvPr>
        </p:nvSpPr>
        <p:spPr>
          <a:xfrm>
            <a:off x="624417" y="1340768"/>
            <a:ext cx="7310400" cy="1197049"/>
          </a:xfrm>
        </p:spPr>
        <p:txBody>
          <a:bodyPr/>
          <a:lstStyle/>
          <a:p>
            <a:r>
              <a:rPr lang="sv-SE" b="1" dirty="0"/>
              <a:t>Nationella gymnasieprogram</a:t>
            </a:r>
          </a:p>
          <a:p>
            <a:pPr marL="177800" indent="-177800">
              <a:buFont typeface="Arial" panose="020B0604020202020204" pitchFamily="34" charset="0"/>
              <a:buChar char="•"/>
            </a:pPr>
            <a:r>
              <a:rPr lang="sv-SE" dirty="0"/>
              <a:t>Högskoleförberedande program</a:t>
            </a:r>
          </a:p>
          <a:p>
            <a:pPr marL="177800" indent="-177800">
              <a:buFont typeface="Arial" panose="020B0604020202020204" pitchFamily="34" charset="0"/>
              <a:buChar char="•"/>
            </a:pPr>
            <a:r>
              <a:rPr lang="sv-SE" dirty="0"/>
              <a:t>Yrkesprogram</a:t>
            </a:r>
            <a:r>
              <a:rPr lang="sv-SE" b="1" dirty="0"/>
              <a:t/>
            </a:r>
            <a:br>
              <a:rPr lang="sv-SE" b="1" dirty="0"/>
            </a:br>
            <a:endParaRPr lang="sv-SE" b="1" dirty="0"/>
          </a:p>
          <a:p>
            <a:r>
              <a:rPr lang="sv-SE" b="1" dirty="0"/>
              <a:t>Introduktionsprogram</a:t>
            </a:r>
          </a:p>
          <a:p>
            <a:pPr marL="177800" indent="-177800">
              <a:buFont typeface="Arial" panose="020B0604020202020204" pitchFamily="34" charset="0"/>
              <a:buChar char="•"/>
            </a:pPr>
            <a:r>
              <a:rPr lang="sv-SE" dirty="0"/>
              <a:t>Språkintroduktionsprogrammet </a:t>
            </a:r>
          </a:p>
          <a:p>
            <a:pPr marL="177800" indent="-177800">
              <a:buFont typeface="Arial" panose="020B0604020202020204" pitchFamily="34" charset="0"/>
              <a:buChar char="•"/>
            </a:pPr>
            <a:r>
              <a:rPr lang="sv-SE" dirty="0"/>
              <a:t>Övriga introduktionsprogram </a:t>
            </a:r>
          </a:p>
        </p:txBody>
      </p:sp>
      <p:pic>
        <p:nvPicPr>
          <p:cNvPr id="8" name="Picture 7">
            <a:extLst>
              <a:ext uri="{FF2B5EF4-FFF2-40B4-BE49-F238E27FC236}">
                <a16:creationId xmlns:a16="http://schemas.microsoft.com/office/drawing/2014/main" id="{4C21DF2E-C683-4942-A07E-6713FB5C30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4112" y="2348880"/>
            <a:ext cx="4306028" cy="4115641"/>
          </a:xfrm>
          <a:prstGeom prst="rect">
            <a:avLst/>
          </a:prstGeom>
        </p:spPr>
      </p:pic>
    </p:spTree>
    <p:extLst>
      <p:ext uri="{BB962C8B-B14F-4D97-AF65-F5344CB8AC3E}">
        <p14:creationId xmlns:p14="http://schemas.microsoft.com/office/powerpoint/2010/main" val="3313950598"/>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4">
            <a:extLst>
              <a:ext uri="{FF2B5EF4-FFF2-40B4-BE49-F238E27FC236}">
                <a16:creationId xmlns:a16="http://schemas.microsoft.com/office/drawing/2014/main" id="{84FE3D82-435E-D143-933E-40F329AAA810}"/>
              </a:ext>
            </a:extLst>
          </p:cNvPr>
          <p:cNvSpPr/>
          <p:nvPr/>
        </p:nvSpPr>
        <p:spPr>
          <a:xfrm>
            <a:off x="-18032" y="0"/>
            <a:ext cx="3287688" cy="685800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dirty="0">
              <a:solidFill>
                <a:schemeClr val="bg1"/>
              </a:solidFill>
            </a:endParaRPr>
          </a:p>
        </p:txBody>
      </p:sp>
      <p:sp>
        <p:nvSpPr>
          <p:cNvPr id="3" name="Oval pratbubbla 8">
            <a:extLst>
              <a:ext uri="{FF2B5EF4-FFF2-40B4-BE49-F238E27FC236}">
                <a16:creationId xmlns:a16="http://schemas.microsoft.com/office/drawing/2014/main" id="{A1617AED-1A0B-E342-BA30-492E1E70F264}"/>
              </a:ext>
            </a:extLst>
          </p:cNvPr>
          <p:cNvSpPr/>
          <p:nvPr/>
        </p:nvSpPr>
        <p:spPr>
          <a:xfrm>
            <a:off x="8832304" y="4293096"/>
            <a:ext cx="2472739" cy="2016224"/>
          </a:xfrm>
          <a:prstGeom prst="wedgeEllipseCallout">
            <a:avLst>
              <a:gd name="adj1" fmla="val -60843"/>
              <a:gd name="adj2" fmla="val -5379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sv-SE" sz="1400" b="1" dirty="0">
                <a:solidFill>
                  <a:schemeClr val="bg1"/>
                </a:solidFill>
              </a:rPr>
              <a:t>Vad tänker </a:t>
            </a:r>
            <a:br>
              <a:rPr lang="sv-SE" sz="1400" b="1" dirty="0">
                <a:solidFill>
                  <a:schemeClr val="bg1"/>
                </a:solidFill>
              </a:rPr>
            </a:br>
            <a:r>
              <a:rPr lang="sv-SE" sz="1400" b="1" dirty="0">
                <a:solidFill>
                  <a:schemeClr val="bg1"/>
                </a:solidFill>
              </a:rPr>
              <a:t>du kring de olika begreppen?</a:t>
            </a:r>
          </a:p>
        </p:txBody>
      </p:sp>
      <p:sp>
        <p:nvSpPr>
          <p:cNvPr id="5" name="Rubrik 1">
            <a:extLst>
              <a:ext uri="{FF2B5EF4-FFF2-40B4-BE49-F238E27FC236}">
                <a16:creationId xmlns:a16="http://schemas.microsoft.com/office/drawing/2014/main" id="{630F304B-5F9C-8848-B220-F3630641E837}"/>
              </a:ext>
            </a:extLst>
          </p:cNvPr>
          <p:cNvSpPr txBox="1">
            <a:spLocks/>
          </p:cNvSpPr>
          <p:nvPr/>
        </p:nvSpPr>
        <p:spPr>
          <a:xfrm>
            <a:off x="540000" y="404664"/>
            <a:ext cx="2531664" cy="2016224"/>
          </a:xfrm>
          <a:prstGeom prst="rect">
            <a:avLst/>
          </a:prstGeom>
        </p:spPr>
        <p:txBody>
          <a:bodyPr lIns="0" tIns="0" rIns="0" bIns="0"/>
          <a:lstStyle>
            <a:lvl1pPr algn="l" defTabSz="914400" rtl="0" eaLnBrk="1" latinLnBrk="0" hangingPunct="1">
              <a:spcBef>
                <a:spcPct val="0"/>
              </a:spcBef>
              <a:buNone/>
              <a:defRPr sz="3000" b="1" kern="1200">
                <a:solidFill>
                  <a:schemeClr val="tx1"/>
                </a:solidFill>
                <a:latin typeface="+mj-lt"/>
                <a:ea typeface="+mj-ea"/>
                <a:cs typeface="+mj-cs"/>
              </a:defRPr>
            </a:lvl1pPr>
          </a:lstStyle>
          <a:p>
            <a:r>
              <a:rPr lang="sv-SE" dirty="0">
                <a:solidFill>
                  <a:schemeClr val="bg1"/>
                </a:solidFill>
              </a:rPr>
              <a:t>Skolans värdegrund</a:t>
            </a:r>
          </a:p>
        </p:txBody>
      </p:sp>
      <p:sp>
        <p:nvSpPr>
          <p:cNvPr id="6" name="Rectangle 5">
            <a:extLst>
              <a:ext uri="{FF2B5EF4-FFF2-40B4-BE49-F238E27FC236}">
                <a16:creationId xmlns:a16="http://schemas.microsoft.com/office/drawing/2014/main" id="{9F4B5F83-E3C0-9D41-929A-CEDC587A2927}"/>
              </a:ext>
            </a:extLst>
          </p:cNvPr>
          <p:cNvSpPr/>
          <p:nvPr/>
        </p:nvSpPr>
        <p:spPr>
          <a:xfrm>
            <a:off x="540000" y="1612974"/>
            <a:ext cx="2171624" cy="1615827"/>
          </a:xfrm>
          <a:prstGeom prst="rect">
            <a:avLst/>
          </a:prstGeom>
        </p:spPr>
        <p:txBody>
          <a:bodyPr wrap="square" lIns="0" tIns="0" rIns="0" bIns="0">
            <a:spAutoFit/>
          </a:bodyPr>
          <a:lstStyle/>
          <a:p>
            <a:pPr marL="177800" indent="-177800">
              <a:spcAft>
                <a:spcPts val="600"/>
              </a:spcAft>
              <a:buFont typeface="Arial" panose="020B0604020202020204" pitchFamily="34" charset="0"/>
              <a:buChar char="•"/>
            </a:pPr>
            <a:r>
              <a:rPr lang="sv-SE" dirty="0">
                <a:solidFill>
                  <a:schemeClr val="bg1"/>
                </a:solidFill>
              </a:rPr>
              <a:t>Demokratiska värden </a:t>
            </a:r>
          </a:p>
          <a:p>
            <a:pPr marL="177800" indent="-177800">
              <a:spcAft>
                <a:spcPts val="600"/>
              </a:spcAft>
              <a:buFont typeface="Arial" panose="020B0604020202020204" pitchFamily="34" charset="0"/>
              <a:buChar char="•"/>
            </a:pPr>
            <a:r>
              <a:rPr lang="sv-SE" dirty="0">
                <a:solidFill>
                  <a:schemeClr val="bg1"/>
                </a:solidFill>
              </a:rPr>
              <a:t>Jämställdhet</a:t>
            </a:r>
          </a:p>
          <a:p>
            <a:pPr marL="177800" indent="-177800">
              <a:spcAft>
                <a:spcPts val="600"/>
              </a:spcAft>
              <a:buFont typeface="Arial" panose="020B0604020202020204" pitchFamily="34" charset="0"/>
              <a:buChar char="•"/>
            </a:pPr>
            <a:r>
              <a:rPr lang="sv-SE" dirty="0">
                <a:solidFill>
                  <a:schemeClr val="bg1"/>
                </a:solidFill>
              </a:rPr>
              <a:t>Yttrandefrihet</a:t>
            </a:r>
          </a:p>
          <a:p>
            <a:pPr marL="177800" indent="-177800">
              <a:spcAft>
                <a:spcPts val="600"/>
              </a:spcAft>
              <a:buFont typeface="Arial" panose="020B0604020202020204" pitchFamily="34" charset="0"/>
              <a:buChar char="•"/>
            </a:pPr>
            <a:r>
              <a:rPr lang="sv-SE" dirty="0">
                <a:solidFill>
                  <a:schemeClr val="bg1"/>
                </a:solidFill>
              </a:rPr>
              <a:t>Allas lika värde</a:t>
            </a:r>
          </a:p>
        </p:txBody>
      </p:sp>
      <p:pic>
        <p:nvPicPr>
          <p:cNvPr id="7" name="Bildobjekt 7">
            <a:extLst>
              <a:ext uri="{FF2B5EF4-FFF2-40B4-BE49-F238E27FC236}">
                <a16:creationId xmlns:a16="http://schemas.microsoft.com/office/drawing/2014/main" id="{39567242-263F-5A42-8EF9-03EAA6622613}"/>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10214399" y="467862"/>
            <a:ext cx="1368000" cy="468000"/>
          </a:xfrm>
          <a:prstGeom prst="rect">
            <a:avLst/>
          </a:prstGeom>
        </p:spPr>
      </p:pic>
    </p:spTree>
    <p:extLst>
      <p:ext uri="{BB962C8B-B14F-4D97-AF65-F5344CB8AC3E}">
        <p14:creationId xmlns:p14="http://schemas.microsoft.com/office/powerpoint/2010/main" val="2378648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09600" y="457199"/>
            <a:ext cx="7862664" cy="1470757"/>
          </a:xfrm>
        </p:spPr>
        <p:txBody>
          <a:bodyPr/>
          <a:lstStyle/>
          <a:p>
            <a:r>
              <a:rPr lang="sv-SE" sz="3000" dirty="0"/>
              <a:t>Alla elever ska känna sig trygga i skolan och ha de bästa förutsättningarna för att lära och utvecklas</a:t>
            </a:r>
          </a:p>
        </p:txBody>
      </p:sp>
      <p:sp>
        <p:nvSpPr>
          <p:cNvPr id="6" name="Ellips 5">
            <a:hlinkClick r:id="rId3" action="ppaction://hlinksldjump"/>
            <a:extLst>
              <a:ext uri="{FF2B5EF4-FFF2-40B4-BE49-F238E27FC236}">
                <a16:creationId xmlns:a16="http://schemas.microsoft.com/office/drawing/2014/main" id="{1FD5B6C4-11CC-2F45-9C4B-931C5BD2A24F}"/>
              </a:ext>
            </a:extLst>
          </p:cNvPr>
          <p:cNvSpPr/>
          <p:nvPr/>
        </p:nvSpPr>
        <p:spPr>
          <a:xfrm>
            <a:off x="2369838" y="2282582"/>
            <a:ext cx="2808000" cy="266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lvl="0" algn="ctr"/>
            <a:r>
              <a:rPr lang="sv-SE" sz="1400" dirty="0">
                <a:solidFill>
                  <a:schemeClr val="tx1"/>
                </a:solidFill>
              </a:rPr>
              <a:t>ge ditt barn möjlighet </a:t>
            </a:r>
            <a:br>
              <a:rPr lang="sv-SE" sz="1400" dirty="0">
                <a:solidFill>
                  <a:schemeClr val="tx1"/>
                </a:solidFill>
              </a:rPr>
            </a:br>
            <a:r>
              <a:rPr lang="sv-SE" sz="1400" dirty="0">
                <a:solidFill>
                  <a:schemeClr val="tx1"/>
                </a:solidFill>
              </a:rPr>
              <a:t>att tillägna sig goda kunskaper och en god social kompetens.</a:t>
            </a:r>
          </a:p>
        </p:txBody>
      </p:sp>
      <p:sp>
        <p:nvSpPr>
          <p:cNvPr id="7" name="Ellips 6">
            <a:extLst>
              <a:ext uri="{FF2B5EF4-FFF2-40B4-BE49-F238E27FC236}">
                <a16:creationId xmlns:a16="http://schemas.microsoft.com/office/drawing/2014/main" id="{24FADE5C-8FFC-EC46-BF59-C34F6B0B138B}"/>
              </a:ext>
            </a:extLst>
          </p:cNvPr>
          <p:cNvSpPr/>
          <p:nvPr/>
        </p:nvSpPr>
        <p:spPr>
          <a:xfrm>
            <a:off x="5400835" y="2282582"/>
            <a:ext cx="2808000" cy="266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sv-SE" sz="1400" dirty="0">
                <a:solidFill>
                  <a:schemeClr val="tx1"/>
                </a:solidFill>
              </a:rPr>
              <a:t>hjälpa ditt barn att förstå målen för varje ämne i varje årskurs så att ditt barn kan ta ansvar för sitt lärande.</a:t>
            </a:r>
          </a:p>
        </p:txBody>
      </p:sp>
      <p:sp>
        <p:nvSpPr>
          <p:cNvPr id="8" name="Ellips 7">
            <a:extLst>
              <a:ext uri="{FF2B5EF4-FFF2-40B4-BE49-F238E27FC236}">
                <a16:creationId xmlns:a16="http://schemas.microsoft.com/office/drawing/2014/main" id="{ACA22069-F18A-244B-A3AE-677A58D728F1}"/>
              </a:ext>
            </a:extLst>
          </p:cNvPr>
          <p:cNvSpPr/>
          <p:nvPr/>
        </p:nvSpPr>
        <p:spPr>
          <a:xfrm>
            <a:off x="8490872" y="2282582"/>
            <a:ext cx="2808000" cy="266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sv-SE" sz="1400" dirty="0">
                <a:solidFill>
                  <a:schemeClr val="tx1"/>
                </a:solidFill>
              </a:rPr>
              <a:t>hjälpa ditt barn att förstå vad just hen ska lära sig att utveckla för att nå kunskapsmålen. </a:t>
            </a:r>
          </a:p>
        </p:txBody>
      </p:sp>
      <p:sp>
        <p:nvSpPr>
          <p:cNvPr id="27" name="Ellips 12">
            <a:extLst>
              <a:ext uri="{FF2B5EF4-FFF2-40B4-BE49-F238E27FC236}">
                <a16:creationId xmlns:a16="http://schemas.microsoft.com/office/drawing/2014/main" id="{D6F02F08-6D7D-4746-846A-496118C20A61}"/>
              </a:ext>
            </a:extLst>
          </p:cNvPr>
          <p:cNvSpPr/>
          <p:nvPr/>
        </p:nvSpPr>
        <p:spPr>
          <a:xfrm>
            <a:off x="639376" y="2906428"/>
            <a:ext cx="1332989" cy="1332989"/>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lvl="0" algn="ctr"/>
            <a:r>
              <a:rPr lang="sv-SE" b="1" dirty="0">
                <a:solidFill>
                  <a:schemeClr val="bg1"/>
                </a:solidFill>
              </a:rPr>
              <a:t>Skolan</a:t>
            </a:r>
            <a:br>
              <a:rPr lang="sv-SE" b="1" dirty="0">
                <a:solidFill>
                  <a:schemeClr val="bg1"/>
                </a:solidFill>
              </a:rPr>
            </a:br>
            <a:r>
              <a:rPr lang="sv-SE" b="1" dirty="0">
                <a:solidFill>
                  <a:schemeClr val="bg1"/>
                </a:solidFill>
              </a:rPr>
              <a:t>ska</a:t>
            </a:r>
          </a:p>
        </p:txBody>
      </p:sp>
      <p:sp>
        <p:nvSpPr>
          <p:cNvPr id="30" name="Oval pratbubbla 55">
            <a:extLst>
              <a:ext uri="{FF2B5EF4-FFF2-40B4-BE49-F238E27FC236}">
                <a16:creationId xmlns:a16="http://schemas.microsoft.com/office/drawing/2014/main" id="{22D85440-8BED-444E-AD2E-72E10D1381CE}"/>
              </a:ext>
            </a:extLst>
          </p:cNvPr>
          <p:cNvSpPr/>
          <p:nvPr/>
        </p:nvSpPr>
        <p:spPr>
          <a:xfrm>
            <a:off x="1972365" y="5197637"/>
            <a:ext cx="1224136" cy="1078584"/>
          </a:xfrm>
          <a:prstGeom prst="wedgeEllipseCallout">
            <a:avLst>
              <a:gd name="adj1" fmla="val 49091"/>
              <a:gd name="adj2" fmla="val -6414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b="1" dirty="0">
                <a:solidFill>
                  <a:schemeClr val="tx1"/>
                </a:solidFill>
              </a:rPr>
              <a:t>Diskutera!</a:t>
            </a:r>
          </a:p>
        </p:txBody>
      </p:sp>
      <p:sp>
        <p:nvSpPr>
          <p:cNvPr id="31" name="Oval pratbubbla 55">
            <a:extLst>
              <a:ext uri="{FF2B5EF4-FFF2-40B4-BE49-F238E27FC236}">
                <a16:creationId xmlns:a16="http://schemas.microsoft.com/office/drawing/2014/main" id="{C09ED320-5D2D-2245-8D88-518BF9A2F7D8}"/>
              </a:ext>
            </a:extLst>
          </p:cNvPr>
          <p:cNvSpPr/>
          <p:nvPr/>
        </p:nvSpPr>
        <p:spPr>
          <a:xfrm>
            <a:off x="5087888" y="5197637"/>
            <a:ext cx="1224136" cy="1078584"/>
          </a:xfrm>
          <a:prstGeom prst="wedgeEllipseCallout">
            <a:avLst>
              <a:gd name="adj1" fmla="val 49091"/>
              <a:gd name="adj2" fmla="val -6414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b="1" dirty="0">
                <a:solidFill>
                  <a:schemeClr val="tx1"/>
                </a:solidFill>
              </a:rPr>
              <a:t>Diskutera!</a:t>
            </a:r>
          </a:p>
        </p:txBody>
      </p:sp>
      <p:sp>
        <p:nvSpPr>
          <p:cNvPr id="32" name="Oval pratbubbla 55">
            <a:extLst>
              <a:ext uri="{FF2B5EF4-FFF2-40B4-BE49-F238E27FC236}">
                <a16:creationId xmlns:a16="http://schemas.microsoft.com/office/drawing/2014/main" id="{B69B2FCB-91C4-0E46-88B8-00863E3186C6}"/>
              </a:ext>
            </a:extLst>
          </p:cNvPr>
          <p:cNvSpPr/>
          <p:nvPr/>
        </p:nvSpPr>
        <p:spPr>
          <a:xfrm>
            <a:off x="8225932" y="5197637"/>
            <a:ext cx="1224136" cy="1078584"/>
          </a:xfrm>
          <a:prstGeom prst="wedgeEllipseCallout">
            <a:avLst>
              <a:gd name="adj1" fmla="val 49091"/>
              <a:gd name="adj2" fmla="val -6414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b="1" dirty="0">
                <a:solidFill>
                  <a:schemeClr val="tx1"/>
                </a:solidFill>
              </a:rPr>
              <a:t>Diskutera!</a:t>
            </a:r>
          </a:p>
        </p:txBody>
      </p:sp>
    </p:spTree>
    <p:extLst>
      <p:ext uri="{BB962C8B-B14F-4D97-AF65-F5344CB8AC3E}">
        <p14:creationId xmlns:p14="http://schemas.microsoft.com/office/powerpoint/2010/main" val="41535076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childTnLst>
                          </p:cTn>
                        </p:par>
                        <p:par>
                          <p:cTn id="32" fill="hold">
                            <p:stCondLst>
                              <p:cond delay="500"/>
                            </p:stCondLst>
                            <p:childTnLst>
                              <p:par>
                                <p:cTn id="33" presetID="1" presetClass="entr" presetSubtype="0" fill="hold" grpId="0" nodeType="afterEffect">
                                  <p:stCondLst>
                                    <p:cond delay="50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31"/>
                                        </p:tgtEl>
                                      </p:cBhvr>
                                    </p:animEffect>
                                    <p:set>
                                      <p:cBhvr>
                                        <p:cTn id="39" dur="1" fill="hold">
                                          <p:stCondLst>
                                            <p:cond delay="499"/>
                                          </p:stCondLst>
                                        </p:cTn>
                                        <p:tgtEl>
                                          <p:spTgt spid="31"/>
                                        </p:tgtEl>
                                        <p:attrNameLst>
                                          <p:attrName>style.visibility</p:attrName>
                                        </p:attrNameLst>
                                      </p:cBhvr>
                                      <p:to>
                                        <p:strVal val="hidden"/>
                                      </p:to>
                                    </p:set>
                                  </p:childTnLst>
                                </p:cTn>
                              </p:par>
                            </p:childTnLst>
                          </p:cTn>
                        </p:par>
                        <p:par>
                          <p:cTn id="40" fill="hold">
                            <p:stCondLst>
                              <p:cond delay="500"/>
                            </p:stCondLst>
                            <p:childTnLst>
                              <p:par>
                                <p:cTn id="41" presetID="1" presetClass="entr" presetSubtype="0" fill="hold" grpId="0" nodeType="afterEffect">
                                  <p:stCondLst>
                                    <p:cond delay="500"/>
                                  </p:stCondLst>
                                  <p:childTnLst>
                                    <p:set>
                                      <p:cBhvr>
                                        <p:cTn id="42" dur="1" fill="hold">
                                          <p:stCondLst>
                                            <p:cond delay="0"/>
                                          </p:stCondLst>
                                        </p:cTn>
                                        <p:tgtEl>
                                          <p:spTgt spid="32"/>
                                        </p:tgtEl>
                                        <p:attrNameLst>
                                          <p:attrName>style.visibility</p:attrName>
                                        </p:attrNameLst>
                                      </p:cBhvr>
                                      <p:to>
                                        <p:strVal val="visible"/>
                                      </p:to>
                                    </p:set>
                                  </p:childTnLst>
                                </p:cTn>
                              </p:par>
                              <p:par>
                                <p:cTn id="43" presetID="10" presetClass="exit" presetSubtype="0" fill="hold" grpId="1" nodeType="withEffect">
                                  <p:stCondLst>
                                    <p:cond delay="0"/>
                                  </p:stCondLst>
                                  <p:childTnLst>
                                    <p:animEffect transition="out" filter="fade">
                                      <p:cBhvr>
                                        <p:cTn id="44" dur="500"/>
                                        <p:tgtEl>
                                          <p:spTgt spid="32"/>
                                        </p:tgtEl>
                                      </p:cBhvr>
                                    </p:animEffect>
                                    <p:set>
                                      <p:cBhvr>
                                        <p:cTn id="45"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7" grpId="0" animBg="1"/>
      <p:bldP spid="30" grpId="0" animBg="1"/>
      <p:bldP spid="30" grpId="1" animBg="1"/>
      <p:bldP spid="31" grpId="0" animBg="1"/>
      <p:bldP spid="31" grpId="1" animBg="1"/>
      <p:bldP spid="32" grpId="0" animBg="1"/>
      <p:bldP spid="3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09600" y="457199"/>
            <a:ext cx="7862664" cy="1603649"/>
          </a:xfrm>
        </p:spPr>
        <p:txBody>
          <a:bodyPr/>
          <a:lstStyle/>
          <a:p>
            <a:r>
              <a:rPr lang="sv-SE" sz="3000" dirty="0"/>
              <a:t>Alla elever ska känna sig trygga i skolan och ha de bästa förutsättningarna för att lära och utvecklas</a:t>
            </a:r>
          </a:p>
        </p:txBody>
      </p:sp>
      <p:sp>
        <p:nvSpPr>
          <p:cNvPr id="6" name="Ellips 5">
            <a:hlinkClick r:id="rId3" action="ppaction://hlinksldjump"/>
            <a:extLst>
              <a:ext uri="{FF2B5EF4-FFF2-40B4-BE49-F238E27FC236}">
                <a16:creationId xmlns:a16="http://schemas.microsoft.com/office/drawing/2014/main" id="{1FD5B6C4-11CC-2F45-9C4B-931C5BD2A24F}"/>
              </a:ext>
            </a:extLst>
          </p:cNvPr>
          <p:cNvSpPr/>
          <p:nvPr/>
        </p:nvSpPr>
        <p:spPr>
          <a:xfrm>
            <a:off x="2369838" y="2282582"/>
            <a:ext cx="2808000" cy="266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lvl="0" algn="ctr"/>
            <a:r>
              <a:rPr lang="sv-SE" sz="1400" dirty="0">
                <a:solidFill>
                  <a:schemeClr val="tx1"/>
                </a:solidFill>
              </a:rPr>
              <a:t>utbilda ditt barn till att</a:t>
            </a:r>
            <a:br>
              <a:rPr lang="sv-SE" sz="1400" dirty="0">
                <a:solidFill>
                  <a:schemeClr val="tx1"/>
                </a:solidFill>
              </a:rPr>
            </a:br>
            <a:r>
              <a:rPr lang="sv-SE" sz="1400" dirty="0">
                <a:solidFill>
                  <a:schemeClr val="tx1"/>
                </a:solidFill>
              </a:rPr>
              <a:t>ha ett demokratiskt förhållningssätt.</a:t>
            </a:r>
          </a:p>
        </p:txBody>
      </p:sp>
      <p:sp>
        <p:nvSpPr>
          <p:cNvPr id="7" name="Ellips 6">
            <a:extLst>
              <a:ext uri="{FF2B5EF4-FFF2-40B4-BE49-F238E27FC236}">
                <a16:creationId xmlns:a16="http://schemas.microsoft.com/office/drawing/2014/main" id="{24FADE5C-8FFC-EC46-BF59-C34F6B0B138B}"/>
              </a:ext>
            </a:extLst>
          </p:cNvPr>
          <p:cNvSpPr/>
          <p:nvPr/>
        </p:nvSpPr>
        <p:spPr>
          <a:xfrm>
            <a:off x="5400835" y="2282582"/>
            <a:ext cx="2808000" cy="266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sv-SE" sz="1400" dirty="0">
                <a:solidFill>
                  <a:schemeClr val="tx1"/>
                </a:solidFill>
              </a:rPr>
              <a:t>arbeta aktivt för jämställdhet genom att flickor och pojkar bemöts likvärdigt.</a:t>
            </a:r>
          </a:p>
        </p:txBody>
      </p:sp>
      <p:sp>
        <p:nvSpPr>
          <p:cNvPr id="8" name="Ellips 7">
            <a:extLst>
              <a:ext uri="{FF2B5EF4-FFF2-40B4-BE49-F238E27FC236}">
                <a16:creationId xmlns:a16="http://schemas.microsoft.com/office/drawing/2014/main" id="{ACA22069-F18A-244B-A3AE-677A58D728F1}"/>
              </a:ext>
            </a:extLst>
          </p:cNvPr>
          <p:cNvSpPr/>
          <p:nvPr/>
        </p:nvSpPr>
        <p:spPr>
          <a:xfrm>
            <a:off x="8490872" y="2282582"/>
            <a:ext cx="2808000" cy="266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sv-SE" sz="1400" dirty="0">
                <a:solidFill>
                  <a:schemeClr val="tx1"/>
                </a:solidFill>
              </a:rPr>
              <a:t>arbeta för att </a:t>
            </a:r>
            <a:br>
              <a:rPr lang="sv-SE" sz="1400" dirty="0">
                <a:solidFill>
                  <a:schemeClr val="tx1"/>
                </a:solidFill>
              </a:rPr>
            </a:br>
            <a:r>
              <a:rPr lang="sv-SE" sz="1400" dirty="0">
                <a:solidFill>
                  <a:schemeClr val="tx1"/>
                </a:solidFill>
              </a:rPr>
              <a:t>ditt barn inte utsätts </a:t>
            </a:r>
            <a:br>
              <a:rPr lang="sv-SE" sz="1400" dirty="0">
                <a:solidFill>
                  <a:schemeClr val="tx1"/>
                </a:solidFill>
              </a:rPr>
            </a:br>
            <a:r>
              <a:rPr lang="sv-SE" sz="1400" dirty="0">
                <a:solidFill>
                  <a:schemeClr val="tx1"/>
                </a:solidFill>
              </a:rPr>
              <a:t>eller utsätter en annan elev för mobbning, kränkningar eller </a:t>
            </a:r>
            <a:br>
              <a:rPr lang="sv-SE" sz="1400" dirty="0">
                <a:solidFill>
                  <a:schemeClr val="tx1"/>
                </a:solidFill>
              </a:rPr>
            </a:br>
            <a:r>
              <a:rPr lang="sv-SE" sz="1400" dirty="0">
                <a:solidFill>
                  <a:schemeClr val="tx1"/>
                </a:solidFill>
              </a:rPr>
              <a:t>diskriminering. Och om det ändå händer ska skolan arbeta för att </a:t>
            </a:r>
            <a:br>
              <a:rPr lang="sv-SE" sz="1400" dirty="0">
                <a:solidFill>
                  <a:schemeClr val="tx1"/>
                </a:solidFill>
              </a:rPr>
            </a:br>
            <a:r>
              <a:rPr lang="sv-SE" sz="1400" dirty="0">
                <a:solidFill>
                  <a:schemeClr val="tx1"/>
                </a:solidFill>
              </a:rPr>
              <a:t>det snarast</a:t>
            </a:r>
            <a:br>
              <a:rPr lang="sv-SE" sz="1400" dirty="0">
                <a:solidFill>
                  <a:schemeClr val="tx1"/>
                </a:solidFill>
              </a:rPr>
            </a:br>
            <a:r>
              <a:rPr lang="sv-SE" sz="1400" dirty="0">
                <a:solidFill>
                  <a:schemeClr val="tx1"/>
                </a:solidFill>
              </a:rPr>
              <a:t> upphör.</a:t>
            </a:r>
          </a:p>
        </p:txBody>
      </p:sp>
      <p:sp>
        <p:nvSpPr>
          <p:cNvPr id="13" name="Ellips 12">
            <a:extLst>
              <a:ext uri="{FF2B5EF4-FFF2-40B4-BE49-F238E27FC236}">
                <a16:creationId xmlns:a16="http://schemas.microsoft.com/office/drawing/2014/main" id="{59238024-CCC5-3B42-BA33-CA64037BF95C}"/>
              </a:ext>
            </a:extLst>
          </p:cNvPr>
          <p:cNvSpPr/>
          <p:nvPr/>
        </p:nvSpPr>
        <p:spPr>
          <a:xfrm>
            <a:off x="639376" y="2906428"/>
            <a:ext cx="1332989" cy="1332989"/>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lvl="0" algn="ctr"/>
            <a:r>
              <a:rPr lang="sv-SE" b="1" dirty="0">
                <a:solidFill>
                  <a:schemeClr val="bg1"/>
                </a:solidFill>
              </a:rPr>
              <a:t>Skolan</a:t>
            </a:r>
            <a:br>
              <a:rPr lang="sv-SE" b="1" dirty="0">
                <a:solidFill>
                  <a:schemeClr val="bg1"/>
                </a:solidFill>
              </a:rPr>
            </a:br>
            <a:r>
              <a:rPr lang="sv-SE" b="1" dirty="0">
                <a:solidFill>
                  <a:schemeClr val="bg1"/>
                </a:solidFill>
              </a:rPr>
              <a:t>ska</a:t>
            </a:r>
          </a:p>
        </p:txBody>
      </p:sp>
      <p:sp>
        <p:nvSpPr>
          <p:cNvPr id="20" name="Oval pratbubbla 55">
            <a:extLst>
              <a:ext uri="{FF2B5EF4-FFF2-40B4-BE49-F238E27FC236}">
                <a16:creationId xmlns:a16="http://schemas.microsoft.com/office/drawing/2014/main" id="{EE37DA73-8C8B-A54D-840E-C4EA8A456A75}"/>
              </a:ext>
            </a:extLst>
          </p:cNvPr>
          <p:cNvSpPr/>
          <p:nvPr/>
        </p:nvSpPr>
        <p:spPr>
          <a:xfrm>
            <a:off x="1972365" y="5197637"/>
            <a:ext cx="1224136" cy="1078584"/>
          </a:xfrm>
          <a:prstGeom prst="wedgeEllipseCallout">
            <a:avLst>
              <a:gd name="adj1" fmla="val 49091"/>
              <a:gd name="adj2" fmla="val -6414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b="1" dirty="0">
                <a:solidFill>
                  <a:schemeClr val="tx1"/>
                </a:solidFill>
              </a:rPr>
              <a:t>Diskutera!</a:t>
            </a:r>
          </a:p>
        </p:txBody>
      </p:sp>
      <p:sp>
        <p:nvSpPr>
          <p:cNvPr id="21" name="Oval pratbubbla 55">
            <a:extLst>
              <a:ext uri="{FF2B5EF4-FFF2-40B4-BE49-F238E27FC236}">
                <a16:creationId xmlns:a16="http://schemas.microsoft.com/office/drawing/2014/main" id="{47C290F2-00D9-E64D-9348-84CEB79C6253}"/>
              </a:ext>
            </a:extLst>
          </p:cNvPr>
          <p:cNvSpPr/>
          <p:nvPr/>
        </p:nvSpPr>
        <p:spPr>
          <a:xfrm>
            <a:off x="5087888" y="5197637"/>
            <a:ext cx="1224136" cy="1078584"/>
          </a:xfrm>
          <a:prstGeom prst="wedgeEllipseCallout">
            <a:avLst>
              <a:gd name="adj1" fmla="val 49091"/>
              <a:gd name="adj2" fmla="val -6414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b="1" dirty="0">
                <a:solidFill>
                  <a:schemeClr val="tx1"/>
                </a:solidFill>
              </a:rPr>
              <a:t>Diskutera!</a:t>
            </a:r>
          </a:p>
        </p:txBody>
      </p:sp>
      <p:sp>
        <p:nvSpPr>
          <p:cNvPr id="23" name="Oval pratbubbla 55">
            <a:extLst>
              <a:ext uri="{FF2B5EF4-FFF2-40B4-BE49-F238E27FC236}">
                <a16:creationId xmlns:a16="http://schemas.microsoft.com/office/drawing/2014/main" id="{9306261F-E7A3-4B4F-8821-4F126E6062A7}"/>
              </a:ext>
            </a:extLst>
          </p:cNvPr>
          <p:cNvSpPr/>
          <p:nvPr/>
        </p:nvSpPr>
        <p:spPr>
          <a:xfrm>
            <a:off x="8225932" y="5197637"/>
            <a:ext cx="1224136" cy="1078584"/>
          </a:xfrm>
          <a:prstGeom prst="wedgeEllipseCallout">
            <a:avLst>
              <a:gd name="adj1" fmla="val 49091"/>
              <a:gd name="adj2" fmla="val -6414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b="1" dirty="0">
                <a:solidFill>
                  <a:schemeClr val="tx1"/>
                </a:solidFill>
              </a:rPr>
              <a:t>Diskutera!</a:t>
            </a:r>
          </a:p>
        </p:txBody>
      </p:sp>
    </p:spTree>
    <p:extLst>
      <p:ext uri="{BB962C8B-B14F-4D97-AF65-F5344CB8AC3E}">
        <p14:creationId xmlns:p14="http://schemas.microsoft.com/office/powerpoint/2010/main" val="22100720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par>
                          <p:cTn id="32" fill="hold">
                            <p:stCondLst>
                              <p:cond delay="500"/>
                            </p:stCondLst>
                            <p:childTnLst>
                              <p:par>
                                <p:cTn id="33" presetID="1" presetClass="entr" presetSubtype="0" fill="hold" grpId="0" nodeType="afterEffect">
                                  <p:stCondLst>
                                    <p:cond delay="50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21"/>
                                        </p:tgtEl>
                                      </p:cBhvr>
                                    </p:animEffect>
                                    <p:set>
                                      <p:cBhvr>
                                        <p:cTn id="39" dur="1" fill="hold">
                                          <p:stCondLst>
                                            <p:cond delay="499"/>
                                          </p:stCondLst>
                                        </p:cTn>
                                        <p:tgtEl>
                                          <p:spTgt spid="21"/>
                                        </p:tgtEl>
                                        <p:attrNameLst>
                                          <p:attrName>style.visibility</p:attrName>
                                        </p:attrNameLst>
                                      </p:cBhvr>
                                      <p:to>
                                        <p:strVal val="hidden"/>
                                      </p:to>
                                    </p:set>
                                  </p:childTnLst>
                                </p:cTn>
                              </p:par>
                            </p:childTnLst>
                          </p:cTn>
                        </p:par>
                        <p:par>
                          <p:cTn id="40" fill="hold">
                            <p:stCondLst>
                              <p:cond delay="500"/>
                            </p:stCondLst>
                            <p:childTnLst>
                              <p:par>
                                <p:cTn id="41" presetID="1" presetClass="entr" presetSubtype="0" fill="hold" grpId="0" nodeType="afterEffect">
                                  <p:stCondLst>
                                    <p:cond delay="500"/>
                                  </p:stCondLst>
                                  <p:childTnLst>
                                    <p:set>
                                      <p:cBhvr>
                                        <p:cTn id="42" dur="1" fill="hold">
                                          <p:stCondLst>
                                            <p:cond delay="0"/>
                                          </p:stCondLst>
                                        </p:cTn>
                                        <p:tgtEl>
                                          <p:spTgt spid="23"/>
                                        </p:tgtEl>
                                        <p:attrNameLst>
                                          <p:attrName>style.visibility</p:attrName>
                                        </p:attrNameLst>
                                      </p:cBhvr>
                                      <p:to>
                                        <p:strVal val="visible"/>
                                      </p:to>
                                    </p:set>
                                  </p:childTnLst>
                                </p:cTn>
                              </p:par>
                              <p:par>
                                <p:cTn id="43" presetID="10" presetClass="exit" presetSubtype="0" fill="hold" grpId="1" nodeType="withEffect">
                                  <p:stCondLst>
                                    <p:cond delay="0"/>
                                  </p:stCondLst>
                                  <p:childTnLst>
                                    <p:animEffect transition="out" filter="fade">
                                      <p:cBhvr>
                                        <p:cTn id="44" dur="500"/>
                                        <p:tgtEl>
                                          <p:spTgt spid="23"/>
                                        </p:tgtEl>
                                      </p:cBhvr>
                                    </p:animEffect>
                                    <p:set>
                                      <p:cBhvr>
                                        <p:cTn id="45"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3" grpId="0" animBg="1"/>
      <p:bldP spid="20" grpId="0" animBg="1"/>
      <p:bldP spid="20" grpId="1" animBg="1"/>
      <p:bldP spid="21" grpId="0" animBg="1"/>
      <p:bldP spid="21" grpId="1" animBg="1"/>
      <p:bldP spid="23" grpId="0" animBg="1"/>
      <p:bldP spid="2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4">
            <a:extLst>
              <a:ext uri="{FF2B5EF4-FFF2-40B4-BE49-F238E27FC236}">
                <a16:creationId xmlns:a16="http://schemas.microsoft.com/office/drawing/2014/main" id="{7C9E2C55-344C-9042-9270-B84F7FDCAA54}"/>
              </a:ext>
            </a:extLst>
          </p:cNvPr>
          <p:cNvSpPr/>
          <p:nvPr/>
        </p:nvSpPr>
        <p:spPr>
          <a:xfrm>
            <a:off x="-96688" y="0"/>
            <a:ext cx="7488832" cy="6858000"/>
          </a:xfrm>
          <a:prstGeom prst="rect">
            <a:avLst/>
          </a:prstGeom>
          <a:solidFill>
            <a:srgbClr val="00867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dirty="0">
              <a:solidFill>
                <a:schemeClr val="bg1"/>
              </a:solidFill>
            </a:endParaRPr>
          </a:p>
        </p:txBody>
      </p:sp>
      <p:sp>
        <p:nvSpPr>
          <p:cNvPr id="2" name="Title 1">
            <a:extLst>
              <a:ext uri="{FF2B5EF4-FFF2-40B4-BE49-F238E27FC236}">
                <a16:creationId xmlns:a16="http://schemas.microsoft.com/office/drawing/2014/main" id="{19D0FF35-62AD-B242-8279-2161F6B94D4D}"/>
              </a:ext>
            </a:extLst>
          </p:cNvPr>
          <p:cNvSpPr>
            <a:spLocks noGrp="1"/>
          </p:cNvSpPr>
          <p:nvPr>
            <p:ph type="ctrTitle" idx="4294967295"/>
          </p:nvPr>
        </p:nvSpPr>
        <p:spPr>
          <a:xfrm>
            <a:off x="335360" y="332656"/>
            <a:ext cx="7319963" cy="1440160"/>
          </a:xfrm>
        </p:spPr>
        <p:txBody>
          <a:bodyPr/>
          <a:lstStyle/>
          <a:p>
            <a:r>
              <a:rPr lang="sv-SE" sz="3200" dirty="0">
                <a:solidFill>
                  <a:schemeClr val="bg1"/>
                </a:solidFill>
              </a:rPr>
              <a:t>Elevens möjligheter att klara </a:t>
            </a:r>
            <a:br>
              <a:rPr lang="sv-SE" sz="3200" dirty="0">
                <a:solidFill>
                  <a:schemeClr val="bg1"/>
                </a:solidFill>
              </a:rPr>
            </a:br>
            <a:r>
              <a:rPr lang="sv-SE" sz="3200" dirty="0">
                <a:solidFill>
                  <a:schemeClr val="bg1"/>
                </a:solidFill>
              </a:rPr>
              <a:t>skolan bra ökar när samarbetet mellan hem och skola fungerar väl </a:t>
            </a:r>
            <a:br>
              <a:rPr lang="sv-SE" sz="3200" dirty="0">
                <a:solidFill>
                  <a:schemeClr val="bg1"/>
                </a:solidFill>
              </a:rPr>
            </a:br>
            <a:endParaRPr lang="sv-SE" dirty="0">
              <a:solidFill>
                <a:schemeClr val="bg1"/>
              </a:solidFill>
            </a:endParaRPr>
          </a:p>
        </p:txBody>
      </p:sp>
      <p:sp>
        <p:nvSpPr>
          <p:cNvPr id="3" name="Subtitle 2">
            <a:extLst>
              <a:ext uri="{FF2B5EF4-FFF2-40B4-BE49-F238E27FC236}">
                <a16:creationId xmlns:a16="http://schemas.microsoft.com/office/drawing/2014/main" id="{22F9C795-2D21-2F41-BE4D-F59F448DCEAE}"/>
              </a:ext>
            </a:extLst>
          </p:cNvPr>
          <p:cNvSpPr>
            <a:spLocks noGrp="1"/>
          </p:cNvSpPr>
          <p:nvPr>
            <p:ph type="subTitle" idx="4294967295"/>
          </p:nvPr>
        </p:nvSpPr>
        <p:spPr>
          <a:xfrm>
            <a:off x="335361" y="2105472"/>
            <a:ext cx="6912768" cy="4516288"/>
          </a:xfrm>
        </p:spPr>
        <p:txBody>
          <a:bodyPr/>
          <a:lstStyle/>
          <a:p>
            <a:pPr marL="0" indent="0">
              <a:spcBef>
                <a:spcPts val="0"/>
              </a:spcBef>
              <a:buNone/>
            </a:pPr>
            <a:r>
              <a:rPr lang="sv-SE" sz="1800" b="1" dirty="0">
                <a:solidFill>
                  <a:schemeClr val="bg1"/>
                </a:solidFill>
              </a:rPr>
              <a:t>Några exempel på vad du bör göra är att: </a:t>
            </a:r>
          </a:p>
          <a:p>
            <a:pPr marL="184150" lvl="0" indent="-184150">
              <a:spcBef>
                <a:spcPts val="0"/>
              </a:spcBef>
              <a:buFont typeface="Arial" panose="020B0604020202020204" pitchFamily="34" charset="0"/>
              <a:buChar char="•"/>
            </a:pPr>
            <a:r>
              <a:rPr lang="sv-SE" sz="1800" dirty="0">
                <a:solidFill>
                  <a:schemeClr val="bg1"/>
                </a:solidFill>
              </a:rPr>
              <a:t>Delta i de möten du blir kallad till i skolan </a:t>
            </a:r>
          </a:p>
          <a:p>
            <a:pPr marL="184150" lvl="0" indent="-184150">
              <a:spcBef>
                <a:spcPts val="0"/>
              </a:spcBef>
              <a:buFont typeface="Arial" panose="020B0604020202020204" pitchFamily="34" charset="0"/>
              <a:buChar char="•"/>
            </a:pPr>
            <a:r>
              <a:rPr lang="sv-SE" sz="1800" dirty="0">
                <a:solidFill>
                  <a:schemeClr val="bg1"/>
                </a:solidFill>
              </a:rPr>
              <a:t>Ta del av information från skolan, till exempel veckobrev </a:t>
            </a:r>
            <a:br>
              <a:rPr lang="sv-SE" sz="1800" dirty="0">
                <a:solidFill>
                  <a:schemeClr val="bg1"/>
                </a:solidFill>
              </a:rPr>
            </a:br>
            <a:r>
              <a:rPr lang="sv-SE" sz="1800" dirty="0">
                <a:solidFill>
                  <a:schemeClr val="bg1"/>
                </a:solidFill>
              </a:rPr>
              <a:t>eller klassblogg</a:t>
            </a:r>
          </a:p>
          <a:p>
            <a:pPr marL="184150" lvl="0" indent="-184150">
              <a:spcBef>
                <a:spcPts val="0"/>
              </a:spcBef>
            </a:pPr>
            <a:r>
              <a:rPr lang="sv-SE" sz="1800" dirty="0">
                <a:solidFill>
                  <a:schemeClr val="bg1"/>
                </a:solidFill>
              </a:rPr>
              <a:t>Anmäla, enligt skolans rutiner, om ditt barn är sjukt</a:t>
            </a:r>
          </a:p>
          <a:p>
            <a:pPr marL="184150" lvl="0" indent="-184150">
              <a:spcBef>
                <a:spcPts val="0"/>
              </a:spcBef>
              <a:buFont typeface="Arial" panose="020B0604020202020204" pitchFamily="34" charset="0"/>
              <a:buChar char="•"/>
            </a:pPr>
            <a:r>
              <a:rPr lang="sv-SE" sz="1800" dirty="0">
                <a:solidFill>
                  <a:schemeClr val="bg1"/>
                </a:solidFill>
              </a:rPr>
              <a:t>Kontakta skolan om du har frågor eller är orolig över något </a:t>
            </a:r>
            <a:br>
              <a:rPr lang="sv-SE" sz="1800" dirty="0">
                <a:solidFill>
                  <a:schemeClr val="bg1"/>
                </a:solidFill>
              </a:rPr>
            </a:br>
            <a:r>
              <a:rPr lang="sv-SE" sz="1800" dirty="0">
                <a:solidFill>
                  <a:schemeClr val="bg1"/>
                </a:solidFill>
              </a:rPr>
              <a:t>som gäller ditt barn</a:t>
            </a:r>
          </a:p>
          <a:p>
            <a:pPr marL="184150" lvl="0" indent="-184150">
              <a:spcBef>
                <a:spcPts val="0"/>
              </a:spcBef>
              <a:buFont typeface="Arial" panose="020B0604020202020204" pitchFamily="34" charset="0"/>
              <a:buChar char="•"/>
            </a:pPr>
            <a:r>
              <a:rPr lang="sv-SE" sz="1800" dirty="0">
                <a:solidFill>
                  <a:schemeClr val="bg1"/>
                </a:solidFill>
              </a:rPr>
              <a:t>Se till att ditt barn är utvilat och kommer i tid till skolan </a:t>
            </a:r>
            <a:br>
              <a:rPr lang="sv-SE" sz="1800" dirty="0">
                <a:solidFill>
                  <a:schemeClr val="bg1"/>
                </a:solidFill>
              </a:rPr>
            </a:br>
            <a:r>
              <a:rPr lang="sv-SE" sz="1800" dirty="0">
                <a:solidFill>
                  <a:schemeClr val="bg1"/>
                </a:solidFill>
              </a:rPr>
              <a:t>varje dag</a:t>
            </a:r>
          </a:p>
          <a:p>
            <a:pPr marL="184150" lvl="0" indent="-184150">
              <a:spcBef>
                <a:spcPts val="0"/>
              </a:spcBef>
              <a:buFont typeface="Arial" panose="020B0604020202020204" pitchFamily="34" charset="0"/>
              <a:buChar char="•"/>
            </a:pPr>
            <a:r>
              <a:rPr lang="sv-SE" sz="1800" dirty="0">
                <a:solidFill>
                  <a:schemeClr val="bg1"/>
                </a:solidFill>
              </a:rPr>
              <a:t>Se till att ditt barn har med sig skolböcker </a:t>
            </a:r>
            <a:br>
              <a:rPr lang="sv-SE" sz="1800" dirty="0">
                <a:solidFill>
                  <a:schemeClr val="bg1"/>
                </a:solidFill>
              </a:rPr>
            </a:br>
            <a:r>
              <a:rPr lang="sv-SE" sz="1800" dirty="0">
                <a:solidFill>
                  <a:schemeClr val="bg1"/>
                </a:solidFill>
              </a:rPr>
              <a:t>och idrottskläder som behövs för skoldagen </a:t>
            </a:r>
          </a:p>
          <a:p>
            <a:pPr marL="184150" lvl="0" indent="-184150">
              <a:spcBef>
                <a:spcPts val="0"/>
              </a:spcBef>
              <a:buFont typeface="Arial" panose="020B0604020202020204" pitchFamily="34" charset="0"/>
              <a:buChar char="•"/>
            </a:pPr>
            <a:r>
              <a:rPr lang="sv-SE" sz="1800" dirty="0">
                <a:solidFill>
                  <a:schemeClr val="bg1"/>
                </a:solidFill>
              </a:rPr>
              <a:t>Ta del av skolans regler och hjälpa ditt barn att förstå </a:t>
            </a:r>
            <a:br>
              <a:rPr lang="sv-SE" sz="1800" dirty="0">
                <a:solidFill>
                  <a:schemeClr val="bg1"/>
                </a:solidFill>
              </a:rPr>
            </a:br>
            <a:r>
              <a:rPr lang="sv-SE" sz="1800" dirty="0">
                <a:solidFill>
                  <a:schemeClr val="bg1"/>
                </a:solidFill>
              </a:rPr>
              <a:t>och följa dem</a:t>
            </a:r>
          </a:p>
          <a:p>
            <a:pPr marL="184150" indent="-184150">
              <a:spcBef>
                <a:spcPts val="0"/>
              </a:spcBef>
              <a:buFont typeface="Arial" panose="020B0604020202020204" pitchFamily="34" charset="0"/>
              <a:buChar char="•"/>
            </a:pPr>
            <a:endParaRPr lang="sv-SE" sz="1800" dirty="0">
              <a:solidFill>
                <a:schemeClr val="bg1"/>
              </a:solidFill>
            </a:endParaRPr>
          </a:p>
        </p:txBody>
      </p:sp>
    </p:spTree>
    <p:extLst>
      <p:ext uri="{BB962C8B-B14F-4D97-AF65-F5344CB8AC3E}">
        <p14:creationId xmlns:p14="http://schemas.microsoft.com/office/powerpoint/2010/main" val="27885718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0"/>
                                        <p:tgtEl>
                                          <p:spTgt spid="3">
                                            <p:txEl>
                                              <p:pRg st="2" end="2"/>
                                            </p:txEl>
                                          </p:spTgt>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4">
            <a:extLst>
              <a:ext uri="{FF2B5EF4-FFF2-40B4-BE49-F238E27FC236}">
                <a16:creationId xmlns:a16="http://schemas.microsoft.com/office/drawing/2014/main" id="{A905B3DC-1703-854E-A3AB-6B460922CA97}"/>
              </a:ext>
            </a:extLst>
          </p:cNvPr>
          <p:cNvSpPr/>
          <p:nvPr/>
        </p:nvSpPr>
        <p:spPr>
          <a:xfrm>
            <a:off x="-53266" y="0"/>
            <a:ext cx="4061034" cy="6858000"/>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dirty="0">
              <a:solidFill>
                <a:schemeClr val="bg1"/>
              </a:solidFill>
            </a:endParaRPr>
          </a:p>
        </p:txBody>
      </p:sp>
      <p:sp>
        <p:nvSpPr>
          <p:cNvPr id="2" name="Rubrik 1">
            <a:extLst>
              <a:ext uri="{FF2B5EF4-FFF2-40B4-BE49-F238E27FC236}">
                <a16:creationId xmlns:a16="http://schemas.microsoft.com/office/drawing/2014/main" id="{6583C1EB-7E49-EA42-B98F-4F19CBD27F54}"/>
              </a:ext>
            </a:extLst>
          </p:cNvPr>
          <p:cNvSpPr txBox="1">
            <a:spLocks/>
          </p:cNvSpPr>
          <p:nvPr/>
        </p:nvSpPr>
        <p:spPr>
          <a:xfrm>
            <a:off x="540001" y="548680"/>
            <a:ext cx="2459656" cy="720080"/>
          </a:xfrm>
          <a:prstGeom prst="rect">
            <a:avLst/>
          </a:prstGeom>
        </p:spPr>
        <p:txBody>
          <a:bodyPr lIns="0" tIns="0" rIns="0" bIns="0"/>
          <a:lstStyle>
            <a:lvl1pPr algn="l" defTabSz="914400" rtl="0" eaLnBrk="1" latinLnBrk="0" hangingPunct="1">
              <a:spcBef>
                <a:spcPct val="0"/>
              </a:spcBef>
              <a:buNone/>
              <a:defRPr sz="3000" b="1" kern="1200">
                <a:solidFill>
                  <a:schemeClr val="tx1"/>
                </a:solidFill>
                <a:latin typeface="+mj-lt"/>
                <a:ea typeface="+mj-ea"/>
                <a:cs typeface="+mj-cs"/>
              </a:defRPr>
            </a:lvl1pPr>
          </a:lstStyle>
          <a:p>
            <a:r>
              <a:rPr lang="sv-SE" dirty="0">
                <a:solidFill>
                  <a:schemeClr val="bg1"/>
                </a:solidFill>
              </a:rPr>
              <a:t>Hemarbete och läxor</a:t>
            </a:r>
          </a:p>
        </p:txBody>
      </p:sp>
      <p:sp>
        <p:nvSpPr>
          <p:cNvPr id="3" name="Rectangle 2">
            <a:extLst>
              <a:ext uri="{FF2B5EF4-FFF2-40B4-BE49-F238E27FC236}">
                <a16:creationId xmlns:a16="http://schemas.microsoft.com/office/drawing/2014/main" id="{B481B3C8-6D22-E845-9C5A-618AEAB066F6}"/>
              </a:ext>
            </a:extLst>
          </p:cNvPr>
          <p:cNvSpPr/>
          <p:nvPr/>
        </p:nvSpPr>
        <p:spPr>
          <a:xfrm>
            <a:off x="538904" y="1700808"/>
            <a:ext cx="3108823" cy="4693593"/>
          </a:xfrm>
          <a:prstGeom prst="rect">
            <a:avLst/>
          </a:prstGeom>
        </p:spPr>
        <p:txBody>
          <a:bodyPr wrap="square" lIns="0" tIns="0" rIns="0" bIns="0">
            <a:spAutoFit/>
          </a:bodyPr>
          <a:lstStyle/>
          <a:p>
            <a:pPr lvl="0">
              <a:spcAft>
                <a:spcPts val="600"/>
              </a:spcAft>
            </a:pPr>
            <a:r>
              <a:rPr lang="sv-SE" b="1" dirty="0">
                <a:solidFill>
                  <a:schemeClr val="bg1"/>
                </a:solidFill>
              </a:rPr>
              <a:t>Visa intresse för ditt barns skolarbete genom att ställa frågor, till exempel </a:t>
            </a:r>
            <a:endParaRPr lang="sv-SE" sz="1400" b="1" dirty="0">
              <a:solidFill>
                <a:schemeClr val="bg1"/>
              </a:solidFill>
            </a:endParaRPr>
          </a:p>
          <a:p>
            <a:pPr marL="184150" lvl="1" indent="-176213">
              <a:spcAft>
                <a:spcPts val="600"/>
              </a:spcAft>
              <a:buFont typeface="Arial" panose="020B0604020202020204" pitchFamily="34" charset="0"/>
              <a:buChar char="•"/>
            </a:pPr>
            <a:r>
              <a:rPr lang="sv-SE" dirty="0">
                <a:solidFill>
                  <a:schemeClr val="bg1"/>
                </a:solidFill>
              </a:rPr>
              <a:t>Vad arbetar ni med i matematiken just nu? </a:t>
            </a:r>
            <a:endParaRPr lang="sv-SE" sz="1400" dirty="0">
              <a:solidFill>
                <a:schemeClr val="bg1"/>
              </a:solidFill>
            </a:endParaRPr>
          </a:p>
          <a:p>
            <a:pPr marL="184150" lvl="1" indent="-176213">
              <a:spcAft>
                <a:spcPts val="600"/>
              </a:spcAft>
              <a:buFont typeface="Arial" panose="020B0604020202020204" pitchFamily="34" charset="0"/>
              <a:buChar char="•"/>
            </a:pPr>
            <a:r>
              <a:rPr lang="sv-SE" dirty="0">
                <a:solidFill>
                  <a:schemeClr val="bg1"/>
                </a:solidFill>
              </a:rPr>
              <a:t>Berätta tre saker som du lärt dig idag  </a:t>
            </a:r>
            <a:endParaRPr lang="sv-SE" sz="1400" dirty="0">
              <a:solidFill>
                <a:schemeClr val="bg1"/>
              </a:solidFill>
            </a:endParaRPr>
          </a:p>
          <a:p>
            <a:pPr marL="184150" lvl="1" indent="-176213">
              <a:spcAft>
                <a:spcPts val="600"/>
              </a:spcAft>
              <a:buFont typeface="Arial" panose="020B0604020202020204" pitchFamily="34" charset="0"/>
              <a:buChar char="•"/>
            </a:pPr>
            <a:r>
              <a:rPr lang="sv-SE" dirty="0">
                <a:solidFill>
                  <a:schemeClr val="bg1"/>
                </a:solidFill>
              </a:rPr>
              <a:t>Vad var roligast i skolan idag och varför var det så kul?</a:t>
            </a:r>
            <a:endParaRPr lang="sv-SE" sz="1400" dirty="0">
              <a:solidFill>
                <a:schemeClr val="bg1"/>
              </a:solidFill>
            </a:endParaRPr>
          </a:p>
          <a:p>
            <a:pPr marL="184150" lvl="1" indent="-176213">
              <a:spcAft>
                <a:spcPts val="600"/>
              </a:spcAft>
              <a:buFont typeface="Arial" panose="020B0604020202020204" pitchFamily="34" charset="0"/>
              <a:buChar char="•"/>
            </a:pPr>
            <a:r>
              <a:rPr lang="sv-SE" dirty="0">
                <a:solidFill>
                  <a:schemeClr val="bg1"/>
                </a:solidFill>
              </a:rPr>
              <a:t>Berätta för mig vad läxan handlar om </a:t>
            </a:r>
            <a:endParaRPr lang="sv-SE" sz="1400" dirty="0">
              <a:solidFill>
                <a:schemeClr val="bg1"/>
              </a:solidFill>
            </a:endParaRPr>
          </a:p>
          <a:p>
            <a:pPr marL="184150" lvl="1" indent="-176213">
              <a:spcAft>
                <a:spcPts val="600"/>
              </a:spcAft>
              <a:buFont typeface="Arial" panose="020B0604020202020204" pitchFamily="34" charset="0"/>
              <a:buChar char="•"/>
            </a:pPr>
            <a:r>
              <a:rPr lang="sv-SE" dirty="0">
                <a:solidFill>
                  <a:schemeClr val="bg1"/>
                </a:solidFill>
              </a:rPr>
              <a:t>Vad tycker du är lätt/svårt med läxan? </a:t>
            </a:r>
            <a:endParaRPr lang="sv-SE" sz="1400" dirty="0">
              <a:solidFill>
                <a:schemeClr val="bg1"/>
              </a:solidFill>
            </a:endParaRPr>
          </a:p>
          <a:p>
            <a:pPr marL="184150" lvl="1" indent="-176213">
              <a:spcAft>
                <a:spcPts val="600"/>
              </a:spcAft>
              <a:buFont typeface="Arial" panose="020B0604020202020204" pitchFamily="34" charset="0"/>
              <a:buChar char="•"/>
            </a:pPr>
            <a:r>
              <a:rPr lang="sv-SE" dirty="0">
                <a:solidFill>
                  <a:schemeClr val="bg1"/>
                </a:solidFill>
              </a:rPr>
              <a:t>Hur kan jag hjälpa dig? </a:t>
            </a:r>
            <a:endParaRPr lang="sv-SE" sz="1400" dirty="0">
              <a:solidFill>
                <a:schemeClr val="bg1"/>
              </a:solidFill>
            </a:endParaRPr>
          </a:p>
          <a:p>
            <a:pPr>
              <a:spcAft>
                <a:spcPts val="600"/>
              </a:spcAft>
            </a:pPr>
            <a:endParaRPr lang="sv-SE" dirty="0">
              <a:solidFill>
                <a:schemeClr val="bg1"/>
              </a:solidFill>
            </a:endParaRPr>
          </a:p>
        </p:txBody>
      </p:sp>
    </p:spTree>
    <p:extLst>
      <p:ext uri="{BB962C8B-B14F-4D97-AF65-F5344CB8AC3E}">
        <p14:creationId xmlns:p14="http://schemas.microsoft.com/office/powerpoint/2010/main" val="17403610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4E84504-9E38-1249-9AD7-4C8EBC0B1323}"/>
              </a:ext>
            </a:extLst>
          </p:cNvPr>
          <p:cNvSpPr/>
          <p:nvPr/>
        </p:nvSpPr>
        <p:spPr>
          <a:xfrm>
            <a:off x="7193393" y="0"/>
            <a:ext cx="4998607" cy="6871317"/>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dirty="0">
              <a:solidFill>
                <a:schemeClr val="bg1"/>
              </a:solidFill>
            </a:endParaRPr>
          </a:p>
        </p:txBody>
      </p:sp>
      <p:sp>
        <p:nvSpPr>
          <p:cNvPr id="2" name="Rectangle 1">
            <a:extLst>
              <a:ext uri="{FF2B5EF4-FFF2-40B4-BE49-F238E27FC236}">
                <a16:creationId xmlns:a16="http://schemas.microsoft.com/office/drawing/2014/main" id="{06592FAF-26DB-A445-BDA1-A97ECFD53B84}"/>
              </a:ext>
            </a:extLst>
          </p:cNvPr>
          <p:cNvSpPr/>
          <p:nvPr/>
        </p:nvSpPr>
        <p:spPr>
          <a:xfrm>
            <a:off x="7752184" y="1483739"/>
            <a:ext cx="3384376" cy="969496"/>
          </a:xfrm>
          <a:prstGeom prst="rect">
            <a:avLst/>
          </a:prstGeom>
        </p:spPr>
        <p:txBody>
          <a:bodyPr wrap="square" lIns="0" tIns="0" rIns="0">
            <a:spAutoFit/>
          </a:bodyPr>
          <a:lstStyle/>
          <a:p>
            <a:r>
              <a:rPr lang="sv-SE" sz="3000" b="1" dirty="0">
                <a:solidFill>
                  <a:schemeClr val="bg1"/>
                </a:solidFill>
                <a:ea typeface="+mj-ea"/>
                <a:cs typeface="+mj-cs"/>
              </a:rPr>
              <a:t>Tolk i kontakter med skolan</a:t>
            </a:r>
            <a:endParaRPr lang="sv-SE" dirty="0">
              <a:solidFill>
                <a:schemeClr val="bg1"/>
              </a:solidFill>
            </a:endParaRPr>
          </a:p>
        </p:txBody>
      </p:sp>
      <p:sp>
        <p:nvSpPr>
          <p:cNvPr id="3" name="Rectangle 2">
            <a:extLst>
              <a:ext uri="{FF2B5EF4-FFF2-40B4-BE49-F238E27FC236}">
                <a16:creationId xmlns:a16="http://schemas.microsoft.com/office/drawing/2014/main" id="{B944CB64-E017-4641-B641-188778C69EDB}"/>
              </a:ext>
            </a:extLst>
          </p:cNvPr>
          <p:cNvSpPr/>
          <p:nvPr/>
        </p:nvSpPr>
        <p:spPr>
          <a:xfrm>
            <a:off x="7752184" y="2647072"/>
            <a:ext cx="4145279" cy="1862048"/>
          </a:xfrm>
          <a:prstGeom prst="rect">
            <a:avLst/>
          </a:prstGeom>
        </p:spPr>
        <p:txBody>
          <a:bodyPr wrap="square" lIns="0" tIns="0" rIns="0">
            <a:spAutoFit/>
          </a:bodyPr>
          <a:lstStyle/>
          <a:p>
            <a:pPr marL="180975" indent="-180975">
              <a:spcAft>
                <a:spcPts val="300"/>
              </a:spcAft>
              <a:buFont typeface="Arial" panose="020B0604020202020204" pitchFamily="34" charset="0"/>
              <a:buChar char="•"/>
            </a:pPr>
            <a:r>
              <a:rPr lang="sv-SE" dirty="0">
                <a:solidFill>
                  <a:schemeClr val="bg1"/>
                </a:solidFill>
              </a:rPr>
              <a:t>Du har rätt till tolk i möte med skolan </a:t>
            </a:r>
          </a:p>
          <a:p>
            <a:pPr marL="180975" indent="-180975">
              <a:spcAft>
                <a:spcPts val="300"/>
              </a:spcAft>
              <a:buFont typeface="Arial" panose="020B0604020202020204" pitchFamily="34" charset="0"/>
              <a:buChar char="•"/>
            </a:pPr>
            <a:r>
              <a:rPr lang="sv-SE" dirty="0">
                <a:solidFill>
                  <a:schemeClr val="bg1"/>
                </a:solidFill>
              </a:rPr>
              <a:t>Tolk beställs via skolan</a:t>
            </a:r>
          </a:p>
          <a:p>
            <a:pPr marL="180975" indent="-180975">
              <a:spcAft>
                <a:spcPts val="300"/>
              </a:spcAft>
              <a:buFont typeface="Arial" panose="020B0604020202020204" pitchFamily="34" charset="0"/>
              <a:buChar char="•"/>
            </a:pPr>
            <a:r>
              <a:rPr lang="sv-SE" dirty="0">
                <a:solidFill>
                  <a:schemeClr val="bg1"/>
                </a:solidFill>
              </a:rPr>
              <a:t>Tolken är kostnadsfri för dig </a:t>
            </a:r>
          </a:p>
          <a:p>
            <a:pPr marL="180975" indent="-180975">
              <a:spcAft>
                <a:spcPts val="300"/>
              </a:spcAft>
              <a:buFont typeface="Arial" panose="020B0604020202020204" pitchFamily="34" charset="0"/>
              <a:buChar char="•"/>
            </a:pPr>
            <a:r>
              <a:rPr lang="sv-SE" dirty="0">
                <a:solidFill>
                  <a:schemeClr val="bg1"/>
                </a:solidFill>
              </a:rPr>
              <a:t>Tolken ska objektivt överföra information</a:t>
            </a:r>
          </a:p>
          <a:p>
            <a:pPr marL="180975" indent="-180975">
              <a:spcAft>
                <a:spcPts val="300"/>
              </a:spcAft>
              <a:buFont typeface="Arial" panose="020B0604020202020204" pitchFamily="34" charset="0"/>
              <a:buChar char="•"/>
            </a:pPr>
            <a:r>
              <a:rPr lang="sv-SE" dirty="0">
                <a:solidFill>
                  <a:schemeClr val="bg1"/>
                </a:solidFill>
              </a:rPr>
              <a:t>Avboka tolk vid förhinder</a:t>
            </a:r>
          </a:p>
        </p:txBody>
      </p:sp>
      <p:sp>
        <p:nvSpPr>
          <p:cNvPr id="4" name="Rectangle 3">
            <a:extLst>
              <a:ext uri="{FF2B5EF4-FFF2-40B4-BE49-F238E27FC236}">
                <a16:creationId xmlns:a16="http://schemas.microsoft.com/office/drawing/2014/main" id="{329871D5-C716-E34A-B40F-3500F71A6578}"/>
              </a:ext>
            </a:extLst>
          </p:cNvPr>
          <p:cNvSpPr/>
          <p:nvPr/>
        </p:nvSpPr>
        <p:spPr>
          <a:xfrm>
            <a:off x="7752184" y="4701077"/>
            <a:ext cx="3900905" cy="1800493"/>
          </a:xfrm>
          <a:prstGeom prst="rect">
            <a:avLst/>
          </a:prstGeom>
        </p:spPr>
        <p:txBody>
          <a:bodyPr wrap="square" lIns="0" tIns="0" rIns="0">
            <a:spAutoFit/>
          </a:bodyPr>
          <a:lstStyle/>
          <a:p>
            <a:r>
              <a:rPr lang="sv-SE" b="1" dirty="0">
                <a:solidFill>
                  <a:schemeClr val="bg1"/>
                </a:solidFill>
              </a:rPr>
              <a:t>Elev i åk 8:</a:t>
            </a:r>
          </a:p>
          <a:p>
            <a:r>
              <a:rPr lang="sv-SE" sz="1600" i="1" dirty="0">
                <a:solidFill>
                  <a:schemeClr val="bg1"/>
                </a:solidFill>
                <a:latin typeface="Arial" panose="020B0604020202020204" pitchFamily="34" charset="0"/>
                <a:cs typeface="Arial" panose="020B0604020202020204" pitchFamily="34" charset="0"/>
              </a:rPr>
              <a:t>– Det är svårast att tolka på sjukhus för där är det svåra ord. Läkaren och mamma tittar på mig och väntar på att jag ska säga nåt, och jag kommer inte på ordet. Det känns som att jag leder samtalet och är den vuxne och mamma är barnet.</a:t>
            </a:r>
          </a:p>
        </p:txBody>
      </p:sp>
      <p:pic>
        <p:nvPicPr>
          <p:cNvPr id="6" name="Bildobjekt 7">
            <a:extLst>
              <a:ext uri="{FF2B5EF4-FFF2-40B4-BE49-F238E27FC236}">
                <a16:creationId xmlns:a16="http://schemas.microsoft.com/office/drawing/2014/main" id="{259D04BA-440E-EA49-A4DD-EA7854AF002E}"/>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10214399" y="467862"/>
            <a:ext cx="1368000" cy="468000"/>
          </a:xfrm>
          <a:prstGeom prst="rect">
            <a:avLst/>
          </a:prstGeom>
        </p:spPr>
      </p:pic>
    </p:spTree>
    <p:extLst>
      <p:ext uri="{BB962C8B-B14F-4D97-AF65-F5344CB8AC3E}">
        <p14:creationId xmlns:p14="http://schemas.microsoft.com/office/powerpoint/2010/main" val="13879579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par>
                          <p:cTn id="11" fill="hold">
                            <p:stCondLst>
                              <p:cond delay="2000"/>
                            </p:stCondLst>
                            <p:childTnLst>
                              <p:par>
                                <p:cTn id="12" presetID="10" presetClass="entr" presetSubtype="0" fill="hold" grpId="0" nodeType="afterEffect">
                                  <p:stCondLst>
                                    <p:cond delay="1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0A0EFAC-2C6A-4A4A-9776-E9A209B1F2D2}"/>
              </a:ext>
            </a:extLst>
          </p:cNvPr>
          <p:cNvSpPr/>
          <p:nvPr/>
        </p:nvSpPr>
        <p:spPr>
          <a:xfrm>
            <a:off x="0" y="0"/>
            <a:ext cx="3503712"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dirty="0">
              <a:solidFill>
                <a:schemeClr val="bg1"/>
              </a:solidFill>
            </a:endParaRPr>
          </a:p>
        </p:txBody>
      </p:sp>
      <p:sp>
        <p:nvSpPr>
          <p:cNvPr id="4" name="Rectangle 3">
            <a:extLst>
              <a:ext uri="{FF2B5EF4-FFF2-40B4-BE49-F238E27FC236}">
                <a16:creationId xmlns:a16="http://schemas.microsoft.com/office/drawing/2014/main" id="{92E099E8-9ECE-E848-9AE7-FE5BCA3CEAA5}"/>
              </a:ext>
            </a:extLst>
          </p:cNvPr>
          <p:cNvSpPr/>
          <p:nvPr/>
        </p:nvSpPr>
        <p:spPr>
          <a:xfrm>
            <a:off x="357500" y="5229200"/>
            <a:ext cx="2788712" cy="1323439"/>
          </a:xfrm>
          <a:prstGeom prst="rect">
            <a:avLst/>
          </a:prstGeom>
        </p:spPr>
        <p:txBody>
          <a:bodyPr wrap="none">
            <a:spAutoFit/>
          </a:bodyPr>
          <a:lstStyle/>
          <a:p>
            <a:r>
              <a:rPr lang="sv-SE" sz="8000" b="1" dirty="0">
                <a:solidFill>
                  <a:schemeClr val="bg1"/>
                </a:solidFill>
                <a:ea typeface="+mj-ea"/>
                <a:cs typeface="+mj-cs"/>
              </a:rPr>
              <a:t>Tack!</a:t>
            </a:r>
            <a:endParaRPr lang="sv-SE" sz="1400" dirty="0">
              <a:solidFill>
                <a:schemeClr val="bg1"/>
              </a:solidFill>
            </a:endParaRPr>
          </a:p>
        </p:txBody>
      </p:sp>
    </p:spTree>
    <p:extLst>
      <p:ext uri="{BB962C8B-B14F-4D97-AF65-F5344CB8AC3E}">
        <p14:creationId xmlns:p14="http://schemas.microsoft.com/office/powerpoint/2010/main" val="1628974683"/>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9AE70A-F7BB-4942-AA70-6524AF62BA2B}"/>
              </a:ext>
            </a:extLst>
          </p:cNvPr>
          <p:cNvSpPr>
            <a:spLocks noGrp="1"/>
          </p:cNvSpPr>
          <p:nvPr>
            <p:ph type="ctrTitle"/>
          </p:nvPr>
        </p:nvSpPr>
        <p:spPr>
          <a:xfrm>
            <a:off x="609600" y="457200"/>
            <a:ext cx="7320000" cy="595536"/>
          </a:xfrm>
        </p:spPr>
        <p:txBody>
          <a:bodyPr/>
          <a:lstStyle/>
          <a:p>
            <a:r>
              <a:rPr lang="sv-SE" sz="2400" dirty="0"/>
              <a:t>Tips till skolan</a:t>
            </a:r>
          </a:p>
        </p:txBody>
      </p:sp>
      <p:sp>
        <p:nvSpPr>
          <p:cNvPr id="3" name="Platshållare för innehåll 2"/>
          <p:cNvSpPr>
            <a:spLocks noGrp="1"/>
          </p:cNvSpPr>
          <p:nvPr>
            <p:ph type="body" sz="quarter" idx="10"/>
          </p:nvPr>
        </p:nvSpPr>
        <p:spPr>
          <a:xfrm>
            <a:off x="609600" y="1260000"/>
            <a:ext cx="7305600" cy="4149240"/>
          </a:xfrm>
        </p:spPr>
        <p:txBody>
          <a:bodyPr/>
          <a:lstStyle/>
          <a:p>
            <a:r>
              <a:rPr lang="sv-SE" sz="1800" dirty="0"/>
              <a:t>”Älskade barn” är ett studiecirkelmaterial om barn och föräldraskap framtaget i ett</a:t>
            </a:r>
            <a:r>
              <a:rPr lang="sv-SE" sz="1800" b="1" dirty="0"/>
              <a:t> </a:t>
            </a:r>
            <a:r>
              <a:rPr lang="sv-SE" sz="1800" dirty="0"/>
              <a:t>samarbete mellan Spånga-Tensta stadsdelsförvaltning, Studiefrämjandet och Utbildningsförvaltningen.</a:t>
            </a:r>
            <a:endParaRPr lang="sv-SE" sz="1800" dirty="0">
              <a:cs typeface="Times New Roman" pitchFamily="18" charset="0"/>
            </a:endParaRPr>
          </a:p>
          <a:p>
            <a:pPr>
              <a:spcBef>
                <a:spcPts val="0"/>
              </a:spcBef>
              <a:spcAft>
                <a:spcPts val="0"/>
              </a:spcAft>
              <a:defRPr/>
            </a:pPr>
            <a:r>
              <a:rPr lang="sv-SE" sz="1800" dirty="0"/>
              <a:t>Materialet riktar sig till föräldrar som är nya i Sverige. Det utgår från FN:s barnkonvention och använder folkbildningens metodik med delaktighet och demokratiska samtal.</a:t>
            </a:r>
          </a:p>
          <a:p>
            <a:pPr>
              <a:spcBef>
                <a:spcPts val="0"/>
              </a:spcBef>
              <a:spcAft>
                <a:spcPts val="0"/>
              </a:spcAft>
              <a:defRPr/>
            </a:pPr>
            <a:endParaRPr lang="sv-SE" sz="1800" dirty="0"/>
          </a:p>
          <a:p>
            <a:pPr>
              <a:spcBef>
                <a:spcPts val="0"/>
              </a:spcBef>
              <a:spcAft>
                <a:spcPts val="0"/>
              </a:spcAft>
              <a:defRPr/>
            </a:pPr>
            <a:r>
              <a:rPr lang="sv-SE" sz="1800" dirty="0"/>
              <a:t>På skolan kan ni använda materialet som ett stöd för att fördjupa samarbetet med föräldrarna. Exempelvis genom att ordna egna studiecirklar eller använda er av materialet på föräldramöten med nyanlända föräldrar. </a:t>
            </a:r>
          </a:p>
          <a:p>
            <a:pPr>
              <a:spcBef>
                <a:spcPts val="0"/>
              </a:spcBef>
              <a:spcAft>
                <a:spcPts val="0"/>
              </a:spcAft>
              <a:defRPr/>
            </a:pPr>
            <a:endParaRPr lang="sv-SE" sz="1800" dirty="0"/>
          </a:p>
          <a:p>
            <a:pPr>
              <a:spcBef>
                <a:spcPts val="0"/>
              </a:spcBef>
              <a:spcAft>
                <a:spcPts val="0"/>
              </a:spcAft>
              <a:defRPr/>
            </a:pPr>
            <a:r>
              <a:rPr lang="sv-SE" sz="1800" dirty="0"/>
              <a:t>Ni hittar materialet på </a:t>
            </a:r>
            <a:r>
              <a:rPr lang="sv-SE" sz="1800" dirty="0">
                <a:hlinkClick r:id="rId3"/>
              </a:rPr>
              <a:t>http://www.studieframjandet.se/Hitta-ditt-intresse/Miljo--samhalle/Foraldrar--barn/Alskade-barn/</a:t>
            </a:r>
            <a:endParaRPr lang="sv-SE" sz="1800" dirty="0"/>
          </a:p>
          <a:p>
            <a:pPr marL="0" indent="0">
              <a:spcBef>
                <a:spcPts val="0"/>
              </a:spcBef>
              <a:spcAft>
                <a:spcPts val="0"/>
              </a:spcAft>
              <a:buNone/>
              <a:defRPr/>
            </a:pPr>
            <a:endParaRPr lang="sv-SE" sz="2400" dirty="0"/>
          </a:p>
        </p:txBody>
      </p:sp>
    </p:spTree>
    <p:extLst>
      <p:ext uri="{BB962C8B-B14F-4D97-AF65-F5344CB8AC3E}">
        <p14:creationId xmlns:p14="http://schemas.microsoft.com/office/powerpoint/2010/main" val="986037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0A0EFAC-2C6A-4A4A-9776-E9A209B1F2D2}"/>
              </a:ext>
            </a:extLst>
          </p:cNvPr>
          <p:cNvSpPr/>
          <p:nvPr/>
        </p:nvSpPr>
        <p:spPr>
          <a:xfrm>
            <a:off x="0" y="0"/>
            <a:ext cx="3503712"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dirty="0">
              <a:solidFill>
                <a:schemeClr val="bg1"/>
              </a:solidFill>
            </a:endParaRPr>
          </a:p>
        </p:txBody>
      </p:sp>
      <p:sp>
        <p:nvSpPr>
          <p:cNvPr id="2" name="Rectangle 1">
            <a:extLst>
              <a:ext uri="{FF2B5EF4-FFF2-40B4-BE49-F238E27FC236}">
                <a16:creationId xmlns:a16="http://schemas.microsoft.com/office/drawing/2014/main" id="{D459245A-01F9-C54E-B8E3-CFE97DD21CC1}"/>
              </a:ext>
            </a:extLst>
          </p:cNvPr>
          <p:cNvSpPr/>
          <p:nvPr/>
        </p:nvSpPr>
        <p:spPr>
          <a:xfrm>
            <a:off x="540000" y="540000"/>
            <a:ext cx="2664296" cy="2215991"/>
          </a:xfrm>
          <a:prstGeom prst="rect">
            <a:avLst/>
          </a:prstGeom>
        </p:spPr>
        <p:txBody>
          <a:bodyPr wrap="square" lIns="0" tIns="0" rIns="0" bIns="0">
            <a:spAutoFit/>
          </a:bodyPr>
          <a:lstStyle/>
          <a:p>
            <a:r>
              <a:rPr lang="sv-SE" sz="3600" b="1" dirty="0">
                <a:solidFill>
                  <a:srgbClr val="FFFFFF"/>
                </a:solidFill>
                <a:ea typeface="+mj-ea"/>
                <a:cs typeface="+mj-cs"/>
              </a:rPr>
              <a:t>Nyanlända barn i Stockholms skolor</a:t>
            </a:r>
            <a:endParaRPr lang="sv-SE" sz="2400" dirty="0"/>
          </a:p>
        </p:txBody>
      </p:sp>
      <p:sp>
        <p:nvSpPr>
          <p:cNvPr id="3" name="Rectangle 2">
            <a:extLst>
              <a:ext uri="{FF2B5EF4-FFF2-40B4-BE49-F238E27FC236}">
                <a16:creationId xmlns:a16="http://schemas.microsoft.com/office/drawing/2014/main" id="{DA9D9FF7-F7D9-E146-B8A4-701CDBA658D5}"/>
              </a:ext>
            </a:extLst>
          </p:cNvPr>
          <p:cNvSpPr/>
          <p:nvPr/>
        </p:nvSpPr>
        <p:spPr>
          <a:xfrm>
            <a:off x="479376" y="5733256"/>
            <a:ext cx="2809310" cy="738664"/>
          </a:xfrm>
          <a:prstGeom prst="rect">
            <a:avLst/>
          </a:prstGeom>
        </p:spPr>
        <p:txBody>
          <a:bodyPr wrap="square">
            <a:spAutoFit/>
          </a:bodyPr>
          <a:lstStyle/>
          <a:p>
            <a:pPr lvl="0"/>
            <a:r>
              <a:rPr lang="sv-SE" sz="1400" b="1" dirty="0">
                <a:solidFill>
                  <a:srgbClr val="FFFFFF"/>
                </a:solidFill>
              </a:rPr>
              <a:t>Info till dig som nyligen kommit till Sverige och som har barn i Stockholms skolor</a:t>
            </a:r>
          </a:p>
        </p:txBody>
      </p:sp>
      <p:sp>
        <p:nvSpPr>
          <p:cNvPr id="6" name="Oval pratbubbla 1">
            <a:extLst>
              <a:ext uri="{FF2B5EF4-FFF2-40B4-BE49-F238E27FC236}">
                <a16:creationId xmlns:a16="http://schemas.microsoft.com/office/drawing/2014/main" id="{D6CC8D84-FCE3-764A-BBCF-2534978C4275}"/>
              </a:ext>
            </a:extLst>
          </p:cNvPr>
          <p:cNvSpPr/>
          <p:nvPr/>
        </p:nvSpPr>
        <p:spPr>
          <a:xfrm>
            <a:off x="6816080" y="260648"/>
            <a:ext cx="2520280" cy="1584176"/>
          </a:xfrm>
          <a:prstGeom prst="wedgeEllipseCallout">
            <a:avLst>
              <a:gd name="adj1" fmla="val -56447"/>
              <a:gd name="adj2" fmla="val 5014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0" b="1" dirty="0">
                <a:solidFill>
                  <a:schemeClr val="bg1"/>
                </a:solidFill>
              </a:rPr>
              <a:t>Hej!</a:t>
            </a:r>
          </a:p>
        </p:txBody>
      </p:sp>
    </p:spTree>
    <p:extLst>
      <p:ext uri="{BB962C8B-B14F-4D97-AF65-F5344CB8AC3E}">
        <p14:creationId xmlns:p14="http://schemas.microsoft.com/office/powerpoint/2010/main" val="160442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DFA602E-9490-CE4E-BB2C-5DBD0926FF76}"/>
              </a:ext>
            </a:extLst>
          </p:cNvPr>
          <p:cNvSpPr txBox="1">
            <a:spLocks/>
          </p:cNvSpPr>
          <p:nvPr/>
        </p:nvSpPr>
        <p:spPr>
          <a:xfrm>
            <a:off x="609600" y="457200"/>
            <a:ext cx="7310400" cy="936000"/>
          </a:xfrm>
          <a:prstGeom prst="rect">
            <a:avLst/>
          </a:prstGeom>
        </p:spPr>
        <p:txBody>
          <a:bodyPr/>
          <a:lstStyle>
            <a:lvl1pPr algn="l" defTabSz="914400" rtl="0" eaLnBrk="1" latinLnBrk="0" hangingPunct="1">
              <a:spcBef>
                <a:spcPct val="0"/>
              </a:spcBef>
              <a:buNone/>
              <a:defRPr sz="3000" b="1" kern="1200">
                <a:solidFill>
                  <a:schemeClr val="tx1"/>
                </a:solidFill>
                <a:latin typeface="+mj-lt"/>
                <a:ea typeface="+mj-ea"/>
                <a:cs typeface="+mj-cs"/>
              </a:defRPr>
            </a:lvl1pPr>
          </a:lstStyle>
          <a:p>
            <a:r>
              <a:rPr lang="sv-SE" dirty="0"/>
              <a:t>Välkommen!</a:t>
            </a:r>
          </a:p>
        </p:txBody>
      </p:sp>
      <p:sp>
        <p:nvSpPr>
          <p:cNvPr id="6" name="Ellips 7">
            <a:extLst>
              <a:ext uri="{FF2B5EF4-FFF2-40B4-BE49-F238E27FC236}">
                <a16:creationId xmlns:a16="http://schemas.microsoft.com/office/drawing/2014/main" id="{F04798E3-FC29-8C4C-95B6-4E12B2FE3B3D}"/>
              </a:ext>
            </a:extLst>
          </p:cNvPr>
          <p:cNvSpPr/>
          <p:nvPr/>
        </p:nvSpPr>
        <p:spPr>
          <a:xfrm>
            <a:off x="1751720" y="4149080"/>
            <a:ext cx="1968180" cy="1968180"/>
          </a:xfrm>
          <a:prstGeom prst="ellipse">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b="1" dirty="0">
                <a:solidFill>
                  <a:schemeClr val="bg1"/>
                </a:solidFill>
              </a:rPr>
              <a:t>1</a:t>
            </a:r>
          </a:p>
          <a:p>
            <a:pPr algn="ctr"/>
            <a:r>
              <a:rPr lang="sv-SE" dirty="0">
                <a:solidFill>
                  <a:schemeClr val="bg1"/>
                </a:solidFill>
              </a:rPr>
              <a:t>Information, så fungerar skolan</a:t>
            </a:r>
          </a:p>
        </p:txBody>
      </p:sp>
      <p:sp>
        <p:nvSpPr>
          <p:cNvPr id="7" name="Ellips 14">
            <a:extLst>
              <a:ext uri="{FF2B5EF4-FFF2-40B4-BE49-F238E27FC236}">
                <a16:creationId xmlns:a16="http://schemas.microsoft.com/office/drawing/2014/main" id="{150C4B34-7174-A54C-ADF1-AF5AEB4FC704}"/>
              </a:ext>
            </a:extLst>
          </p:cNvPr>
          <p:cNvSpPr/>
          <p:nvPr/>
        </p:nvSpPr>
        <p:spPr>
          <a:xfrm>
            <a:off x="5075988" y="4149080"/>
            <a:ext cx="1968180" cy="1968180"/>
          </a:xfrm>
          <a:prstGeom prst="ellipse">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b="1" dirty="0">
                <a:solidFill>
                  <a:schemeClr val="bg1"/>
                </a:solidFill>
              </a:rPr>
              <a:t>2</a:t>
            </a:r>
          </a:p>
          <a:p>
            <a:pPr algn="ctr"/>
            <a:r>
              <a:rPr lang="sv-SE" dirty="0">
                <a:solidFill>
                  <a:schemeClr val="bg1"/>
                </a:solidFill>
              </a:rPr>
              <a:t>Fråga</a:t>
            </a:r>
          </a:p>
        </p:txBody>
      </p:sp>
      <p:sp>
        <p:nvSpPr>
          <p:cNvPr id="8" name="Ellips 15">
            <a:extLst>
              <a:ext uri="{FF2B5EF4-FFF2-40B4-BE49-F238E27FC236}">
                <a16:creationId xmlns:a16="http://schemas.microsoft.com/office/drawing/2014/main" id="{DD4F4A66-CB4D-304A-8EB9-93D8F30355AE}"/>
              </a:ext>
            </a:extLst>
          </p:cNvPr>
          <p:cNvSpPr/>
          <p:nvPr/>
        </p:nvSpPr>
        <p:spPr>
          <a:xfrm>
            <a:off x="8400256" y="4149080"/>
            <a:ext cx="1968180" cy="1968180"/>
          </a:xfrm>
          <a:prstGeom prst="ellipse">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b="1" dirty="0">
                <a:solidFill>
                  <a:schemeClr val="bg1"/>
                </a:solidFill>
              </a:rPr>
              <a:t>3</a:t>
            </a:r>
          </a:p>
          <a:p>
            <a:pPr algn="ctr"/>
            <a:r>
              <a:rPr lang="sv-SE" dirty="0">
                <a:solidFill>
                  <a:schemeClr val="bg1"/>
                </a:solidFill>
              </a:rPr>
              <a:t>Reflektera </a:t>
            </a:r>
            <a:br>
              <a:rPr lang="sv-SE" dirty="0">
                <a:solidFill>
                  <a:schemeClr val="bg1"/>
                </a:solidFill>
              </a:rPr>
            </a:br>
            <a:r>
              <a:rPr lang="sv-SE" dirty="0">
                <a:solidFill>
                  <a:schemeClr val="bg1"/>
                </a:solidFill>
              </a:rPr>
              <a:t>och dela </a:t>
            </a:r>
            <a:br>
              <a:rPr lang="sv-SE" dirty="0">
                <a:solidFill>
                  <a:schemeClr val="bg1"/>
                </a:solidFill>
              </a:rPr>
            </a:br>
            <a:r>
              <a:rPr lang="sv-SE" dirty="0">
                <a:solidFill>
                  <a:schemeClr val="bg1"/>
                </a:solidFill>
              </a:rPr>
              <a:t>erfarenheter!</a:t>
            </a:r>
          </a:p>
        </p:txBody>
      </p:sp>
      <p:pic>
        <p:nvPicPr>
          <p:cNvPr id="9" name="Bildobjekt 10">
            <a:extLst>
              <a:ext uri="{FF2B5EF4-FFF2-40B4-BE49-F238E27FC236}">
                <a16:creationId xmlns:a16="http://schemas.microsoft.com/office/drawing/2014/main" id="{FD6FD270-FA84-794E-B55D-35EFBE6415F2}"/>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10214399" y="467862"/>
            <a:ext cx="1368000" cy="468276"/>
          </a:xfrm>
          <a:prstGeom prst="rect">
            <a:avLst/>
          </a:prstGeom>
        </p:spPr>
      </p:pic>
    </p:spTree>
    <p:extLst>
      <p:ext uri="{BB962C8B-B14F-4D97-AF65-F5344CB8AC3E}">
        <p14:creationId xmlns:p14="http://schemas.microsoft.com/office/powerpoint/2010/main" val="3660776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dirty="0"/>
              <a:t>Så fungerar skolan här i Sverige</a:t>
            </a:r>
            <a:br>
              <a:rPr lang="sv-SE" dirty="0"/>
            </a:br>
            <a:endParaRPr lang="sv-SE" dirty="0"/>
          </a:p>
        </p:txBody>
      </p:sp>
      <p:sp>
        <p:nvSpPr>
          <p:cNvPr id="36" name="Oval pratbubbla 35">
            <a:extLst>
              <a:ext uri="{FF2B5EF4-FFF2-40B4-BE49-F238E27FC236}">
                <a16:creationId xmlns:a16="http://schemas.microsoft.com/office/drawing/2014/main" id="{5CBD2114-4A8C-BC42-9357-4ECE6F91D968}"/>
              </a:ext>
            </a:extLst>
          </p:cNvPr>
          <p:cNvSpPr/>
          <p:nvPr/>
        </p:nvSpPr>
        <p:spPr>
          <a:xfrm>
            <a:off x="9227320" y="3114359"/>
            <a:ext cx="2562684" cy="1281342"/>
          </a:xfrm>
          <a:prstGeom prst="wedgeEllipseCallout">
            <a:avLst>
              <a:gd name="adj1" fmla="val -55735"/>
              <a:gd name="adj2" fmla="val 48830"/>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solidFill>
                  <a:schemeClr val="bg1"/>
                </a:solidFill>
              </a:rPr>
              <a:t>Hur fungerar skolan</a:t>
            </a:r>
            <a:br>
              <a:rPr lang="sv-SE" sz="1400" b="1" dirty="0">
                <a:solidFill>
                  <a:schemeClr val="bg1"/>
                </a:solidFill>
              </a:rPr>
            </a:br>
            <a:r>
              <a:rPr lang="sv-SE" sz="1400" b="1" dirty="0">
                <a:solidFill>
                  <a:schemeClr val="bg1"/>
                </a:solidFill>
              </a:rPr>
              <a:t>i ditt hemland?</a:t>
            </a:r>
          </a:p>
        </p:txBody>
      </p:sp>
      <p:grpSp>
        <p:nvGrpSpPr>
          <p:cNvPr id="17" name="Group 16">
            <a:extLst>
              <a:ext uri="{FF2B5EF4-FFF2-40B4-BE49-F238E27FC236}">
                <a16:creationId xmlns:a16="http://schemas.microsoft.com/office/drawing/2014/main" id="{E28936D3-6D4D-034F-866E-DB1D8F9E820D}"/>
              </a:ext>
            </a:extLst>
          </p:cNvPr>
          <p:cNvGrpSpPr/>
          <p:nvPr/>
        </p:nvGrpSpPr>
        <p:grpSpPr>
          <a:xfrm>
            <a:off x="1893318" y="1467523"/>
            <a:ext cx="1898426" cy="1813980"/>
            <a:chOff x="1893318" y="1268856"/>
            <a:chExt cx="1898426" cy="1813980"/>
          </a:xfrm>
        </p:grpSpPr>
        <p:pic>
          <p:nvPicPr>
            <p:cNvPr id="8" name="Bildobjekt 7">
              <a:extLst>
                <a:ext uri="{FF2B5EF4-FFF2-40B4-BE49-F238E27FC236}">
                  <a16:creationId xmlns:a16="http://schemas.microsoft.com/office/drawing/2014/main" id="{28849A70-4EA1-B943-A5BA-020F400942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550" t="2" r="7013" b="44236"/>
            <a:stretch/>
          </p:blipFill>
          <p:spPr>
            <a:xfrm>
              <a:off x="2556000" y="1268856"/>
              <a:ext cx="1008000" cy="864000"/>
            </a:xfrm>
            <a:prstGeom prst="rect">
              <a:avLst/>
            </a:prstGeom>
          </p:spPr>
        </p:pic>
        <p:cxnSp>
          <p:nvCxnSpPr>
            <p:cNvPr id="15" name="Rak pil 14">
              <a:extLst>
                <a:ext uri="{FF2B5EF4-FFF2-40B4-BE49-F238E27FC236}">
                  <a16:creationId xmlns:a16="http://schemas.microsoft.com/office/drawing/2014/main" id="{94BA084C-364E-9544-A2D7-30A354CB414C}"/>
                </a:ext>
              </a:extLst>
            </p:cNvPr>
            <p:cNvCxnSpPr/>
            <p:nvPr/>
          </p:nvCxnSpPr>
          <p:spPr>
            <a:xfrm flipV="1">
              <a:off x="1893318" y="2402946"/>
              <a:ext cx="578499" cy="679890"/>
            </a:xfrm>
            <a:prstGeom prst="straightConnector1">
              <a:avLst/>
            </a:prstGeom>
            <a:ln w="254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5ABE365-EADE-9140-BF6D-D7B286106217}"/>
                </a:ext>
              </a:extLst>
            </p:cNvPr>
            <p:cNvSpPr txBox="1"/>
            <p:nvPr/>
          </p:nvSpPr>
          <p:spPr>
            <a:xfrm>
              <a:off x="2367556" y="2132856"/>
              <a:ext cx="1424188" cy="169277"/>
            </a:xfrm>
            <a:prstGeom prst="rect">
              <a:avLst/>
            </a:prstGeom>
            <a:noFill/>
          </p:spPr>
          <p:txBody>
            <a:bodyPr wrap="square" lIns="0" tIns="0" rIns="0" bIns="0" rtlCol="0">
              <a:spAutoFit/>
            </a:bodyPr>
            <a:lstStyle/>
            <a:p>
              <a:pPr algn="ctr"/>
              <a:r>
                <a:rPr lang="sv-SE" sz="1100" b="1" dirty="0"/>
                <a:t>FÖRSKOLEKLASS</a:t>
              </a:r>
            </a:p>
          </p:txBody>
        </p:sp>
        <p:pic>
          <p:nvPicPr>
            <p:cNvPr id="30" name="Bildobjekt 7">
              <a:extLst>
                <a:ext uri="{FF2B5EF4-FFF2-40B4-BE49-F238E27FC236}">
                  <a16:creationId xmlns:a16="http://schemas.microsoft.com/office/drawing/2014/main" id="{BBC00CFC-8A59-0A47-9E01-265BE2EF79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585" t="70055" r="19101" b="-2583"/>
            <a:stretch/>
          </p:blipFill>
          <p:spPr>
            <a:xfrm>
              <a:off x="2708654" y="2348937"/>
              <a:ext cx="720000" cy="503999"/>
            </a:xfrm>
            <a:prstGeom prst="rect">
              <a:avLst/>
            </a:prstGeom>
          </p:spPr>
        </p:pic>
      </p:grpSp>
      <p:grpSp>
        <p:nvGrpSpPr>
          <p:cNvPr id="14" name="Group 13">
            <a:extLst>
              <a:ext uri="{FF2B5EF4-FFF2-40B4-BE49-F238E27FC236}">
                <a16:creationId xmlns:a16="http://schemas.microsoft.com/office/drawing/2014/main" id="{D2DCBAC7-1074-3E4A-8CF1-2A4D657D92D1}"/>
              </a:ext>
            </a:extLst>
          </p:cNvPr>
          <p:cNvGrpSpPr/>
          <p:nvPr/>
        </p:nvGrpSpPr>
        <p:grpSpPr>
          <a:xfrm>
            <a:off x="468000" y="3272827"/>
            <a:ext cx="1476867" cy="1085971"/>
            <a:chOff x="468000" y="3074160"/>
            <a:chExt cx="1476867" cy="1085971"/>
          </a:xfrm>
        </p:grpSpPr>
        <p:pic>
          <p:nvPicPr>
            <p:cNvPr id="7" name="Bildobjekt 6">
              <a:extLst>
                <a:ext uri="{FF2B5EF4-FFF2-40B4-BE49-F238E27FC236}">
                  <a16:creationId xmlns:a16="http://schemas.microsoft.com/office/drawing/2014/main" id="{CA0C2AD4-DEA3-B149-A811-BABC9B8994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122" t="49142" r="71331" b="-372"/>
            <a:stretch/>
          </p:blipFill>
          <p:spPr>
            <a:xfrm>
              <a:off x="468000" y="3420000"/>
              <a:ext cx="432000" cy="540000"/>
            </a:xfrm>
            <a:prstGeom prst="rect">
              <a:avLst/>
            </a:prstGeom>
          </p:spPr>
        </p:pic>
        <p:sp>
          <p:nvSpPr>
            <p:cNvPr id="2" name="TextBox 1">
              <a:extLst>
                <a:ext uri="{FF2B5EF4-FFF2-40B4-BE49-F238E27FC236}">
                  <a16:creationId xmlns:a16="http://schemas.microsoft.com/office/drawing/2014/main" id="{A94D81DB-C4CF-9D40-A0EE-32D867866B2A}"/>
                </a:ext>
              </a:extLst>
            </p:cNvPr>
            <p:cNvSpPr txBox="1"/>
            <p:nvPr/>
          </p:nvSpPr>
          <p:spPr>
            <a:xfrm>
              <a:off x="842958" y="3990854"/>
              <a:ext cx="1101909" cy="169277"/>
            </a:xfrm>
            <a:prstGeom prst="rect">
              <a:avLst/>
            </a:prstGeom>
            <a:noFill/>
          </p:spPr>
          <p:txBody>
            <a:bodyPr wrap="square" lIns="0" tIns="0" rIns="0" bIns="0" rtlCol="0">
              <a:spAutoFit/>
            </a:bodyPr>
            <a:lstStyle/>
            <a:p>
              <a:pPr algn="ctr"/>
              <a:r>
                <a:rPr lang="sv-SE" sz="1100" b="1" dirty="0"/>
                <a:t>FÖRSKOLA</a:t>
              </a:r>
            </a:p>
          </p:txBody>
        </p:sp>
        <p:pic>
          <p:nvPicPr>
            <p:cNvPr id="33" name="Bildobjekt 6">
              <a:extLst>
                <a:ext uri="{FF2B5EF4-FFF2-40B4-BE49-F238E27FC236}">
                  <a16:creationId xmlns:a16="http://schemas.microsoft.com/office/drawing/2014/main" id="{0383F5BA-95F4-6C49-9514-E4E512E0B5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0066" r="-4243" b="18035"/>
            <a:stretch/>
          </p:blipFill>
          <p:spPr>
            <a:xfrm>
              <a:off x="900000" y="3074160"/>
              <a:ext cx="1008000" cy="864000"/>
            </a:xfrm>
            <a:prstGeom prst="rect">
              <a:avLst/>
            </a:prstGeom>
          </p:spPr>
        </p:pic>
      </p:grpSp>
      <p:grpSp>
        <p:nvGrpSpPr>
          <p:cNvPr id="18" name="Group 17">
            <a:extLst>
              <a:ext uri="{FF2B5EF4-FFF2-40B4-BE49-F238E27FC236}">
                <a16:creationId xmlns:a16="http://schemas.microsoft.com/office/drawing/2014/main" id="{13A26374-29B5-BD49-9DC9-AB73496C3625}"/>
              </a:ext>
            </a:extLst>
          </p:cNvPr>
          <p:cNvGrpSpPr/>
          <p:nvPr/>
        </p:nvGrpSpPr>
        <p:grpSpPr>
          <a:xfrm>
            <a:off x="2467228" y="2360702"/>
            <a:ext cx="3088484" cy="3715752"/>
            <a:chOff x="2467228" y="2162035"/>
            <a:chExt cx="3088484" cy="3715752"/>
          </a:xfrm>
        </p:grpSpPr>
        <p:pic>
          <p:nvPicPr>
            <p:cNvPr id="6" name="Picture 5">
              <a:extLst>
                <a:ext uri="{FF2B5EF4-FFF2-40B4-BE49-F238E27FC236}">
                  <a16:creationId xmlns:a16="http://schemas.microsoft.com/office/drawing/2014/main" id="{FF244D56-3F34-074D-A534-9A4565BAEB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61144" y="5368884"/>
              <a:ext cx="629830" cy="508903"/>
            </a:xfrm>
            <a:prstGeom prst="rect">
              <a:avLst/>
            </a:prstGeom>
          </p:spPr>
        </p:pic>
        <p:pic>
          <p:nvPicPr>
            <p:cNvPr id="9" name="Bildobjekt 8">
              <a:extLst>
                <a:ext uri="{FF2B5EF4-FFF2-40B4-BE49-F238E27FC236}">
                  <a16:creationId xmlns:a16="http://schemas.microsoft.com/office/drawing/2014/main" id="{51627EED-105C-BA4A-8FB7-804DDF7BA23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380" t="-4" r="16189" b="39797"/>
            <a:stretch/>
          </p:blipFill>
          <p:spPr>
            <a:xfrm>
              <a:off x="2520000" y="4413513"/>
              <a:ext cx="1008000" cy="864000"/>
            </a:xfrm>
            <a:prstGeom prst="rect">
              <a:avLst/>
            </a:prstGeom>
          </p:spPr>
        </p:pic>
        <p:cxnSp>
          <p:nvCxnSpPr>
            <p:cNvPr id="16" name="Rak pil 15">
              <a:extLst>
                <a:ext uri="{FF2B5EF4-FFF2-40B4-BE49-F238E27FC236}">
                  <a16:creationId xmlns:a16="http://schemas.microsoft.com/office/drawing/2014/main" id="{1B0211A9-085A-C44E-BBB1-00B87E9CB932}"/>
                </a:ext>
              </a:extLst>
            </p:cNvPr>
            <p:cNvCxnSpPr>
              <a:cxnSpLocks/>
            </p:cNvCxnSpPr>
            <p:nvPr/>
          </p:nvCxnSpPr>
          <p:spPr>
            <a:xfrm flipH="1" flipV="1">
              <a:off x="3044169" y="2943829"/>
              <a:ext cx="7031" cy="1291188"/>
            </a:xfrm>
            <a:prstGeom prst="straightConnector1">
              <a:avLst/>
            </a:prstGeom>
            <a:ln w="254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4F598D2-4B40-C24D-A77C-3DB6598C4A72}"/>
                </a:ext>
              </a:extLst>
            </p:cNvPr>
            <p:cNvCxnSpPr>
              <a:cxnSpLocks/>
            </p:cNvCxnSpPr>
            <p:nvPr/>
          </p:nvCxnSpPr>
          <p:spPr>
            <a:xfrm flipH="1" flipV="1">
              <a:off x="3814643" y="2162035"/>
              <a:ext cx="733085" cy="854662"/>
            </a:xfrm>
            <a:prstGeom prst="straightConnector1">
              <a:avLst/>
            </a:prstGeom>
            <a:ln w="25400">
              <a:solidFill>
                <a:schemeClr val="accent3"/>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 name="Rak pil 19">
              <a:extLst>
                <a:ext uri="{FF2B5EF4-FFF2-40B4-BE49-F238E27FC236}">
                  <a16:creationId xmlns:a16="http://schemas.microsoft.com/office/drawing/2014/main" id="{EC62BEE3-FEA9-E948-9060-F8FCEA1CFF5A}"/>
                </a:ext>
              </a:extLst>
            </p:cNvPr>
            <p:cNvCxnSpPr>
              <a:cxnSpLocks/>
            </p:cNvCxnSpPr>
            <p:nvPr/>
          </p:nvCxnSpPr>
          <p:spPr>
            <a:xfrm flipV="1">
              <a:off x="3666739" y="4152437"/>
              <a:ext cx="856052" cy="978626"/>
            </a:xfrm>
            <a:prstGeom prst="straightConnector1">
              <a:avLst/>
            </a:prstGeom>
            <a:ln w="254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F17856A-6DA3-3F47-A6A4-A9A85C6396A3}"/>
                </a:ext>
              </a:extLst>
            </p:cNvPr>
            <p:cNvSpPr txBox="1"/>
            <p:nvPr/>
          </p:nvSpPr>
          <p:spPr>
            <a:xfrm>
              <a:off x="4131524" y="3907795"/>
              <a:ext cx="1424188" cy="169277"/>
            </a:xfrm>
            <a:prstGeom prst="rect">
              <a:avLst/>
            </a:prstGeom>
            <a:noFill/>
          </p:spPr>
          <p:txBody>
            <a:bodyPr wrap="square" lIns="0" tIns="0" rIns="0" bIns="0" rtlCol="0">
              <a:spAutoFit/>
            </a:bodyPr>
            <a:lstStyle/>
            <a:p>
              <a:pPr algn="ctr"/>
              <a:r>
                <a:rPr lang="sv-SE" sz="1100" b="1" dirty="0"/>
                <a:t>GRUNDSKOLA</a:t>
              </a:r>
            </a:p>
          </p:txBody>
        </p:sp>
        <p:sp>
          <p:nvSpPr>
            <p:cNvPr id="23" name="TextBox 22">
              <a:extLst>
                <a:ext uri="{FF2B5EF4-FFF2-40B4-BE49-F238E27FC236}">
                  <a16:creationId xmlns:a16="http://schemas.microsoft.com/office/drawing/2014/main" id="{DD823FF0-63D0-C547-A873-679D160724C3}"/>
                </a:ext>
              </a:extLst>
            </p:cNvPr>
            <p:cNvSpPr txBox="1"/>
            <p:nvPr/>
          </p:nvSpPr>
          <p:spPr>
            <a:xfrm>
              <a:off x="2467228" y="5305235"/>
              <a:ext cx="1101909" cy="169277"/>
            </a:xfrm>
            <a:prstGeom prst="rect">
              <a:avLst/>
            </a:prstGeom>
            <a:noFill/>
          </p:spPr>
          <p:txBody>
            <a:bodyPr wrap="square" lIns="0" tIns="0" rIns="0" bIns="0" rtlCol="0">
              <a:spAutoFit/>
            </a:bodyPr>
            <a:lstStyle/>
            <a:p>
              <a:pPr algn="ctr"/>
              <a:r>
                <a:rPr lang="sv-SE" sz="1100" b="1" dirty="0"/>
                <a:t>FRITIDSHEM</a:t>
              </a:r>
            </a:p>
          </p:txBody>
        </p:sp>
        <p:pic>
          <p:nvPicPr>
            <p:cNvPr id="37" name="Bildobjekt 9">
              <a:extLst>
                <a:ext uri="{FF2B5EF4-FFF2-40B4-BE49-F238E27FC236}">
                  <a16:creationId xmlns:a16="http://schemas.microsoft.com/office/drawing/2014/main" id="{A11A048A-4D44-784D-A69E-42BA7E0AD4D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 b="13027"/>
            <a:stretch/>
          </p:blipFill>
          <p:spPr>
            <a:xfrm>
              <a:off x="4301433" y="2942616"/>
              <a:ext cx="1016000" cy="972000"/>
            </a:xfrm>
            <a:prstGeom prst="rect">
              <a:avLst/>
            </a:prstGeom>
          </p:spPr>
        </p:pic>
      </p:grpSp>
      <p:grpSp>
        <p:nvGrpSpPr>
          <p:cNvPr id="54" name="Group 53">
            <a:extLst>
              <a:ext uri="{FF2B5EF4-FFF2-40B4-BE49-F238E27FC236}">
                <a16:creationId xmlns:a16="http://schemas.microsoft.com/office/drawing/2014/main" id="{DCAB336A-CE9C-AF44-B073-3C4E09B7F47E}"/>
              </a:ext>
            </a:extLst>
          </p:cNvPr>
          <p:cNvGrpSpPr/>
          <p:nvPr/>
        </p:nvGrpSpPr>
        <p:grpSpPr>
          <a:xfrm>
            <a:off x="5407227" y="1412776"/>
            <a:ext cx="2743268" cy="3047380"/>
            <a:chOff x="5407227" y="1214109"/>
            <a:chExt cx="2743268" cy="3047380"/>
          </a:xfrm>
        </p:grpSpPr>
        <p:cxnSp>
          <p:nvCxnSpPr>
            <p:cNvPr id="26" name="Rak pil 25">
              <a:extLst>
                <a:ext uri="{FF2B5EF4-FFF2-40B4-BE49-F238E27FC236}">
                  <a16:creationId xmlns:a16="http://schemas.microsoft.com/office/drawing/2014/main" id="{ED95F55E-FEA1-C04E-8D87-0B98B8F659EA}"/>
                </a:ext>
              </a:extLst>
            </p:cNvPr>
            <p:cNvCxnSpPr>
              <a:cxnSpLocks/>
            </p:cNvCxnSpPr>
            <p:nvPr/>
          </p:nvCxnSpPr>
          <p:spPr>
            <a:xfrm>
              <a:off x="5407227" y="3548410"/>
              <a:ext cx="1408874" cy="0"/>
            </a:xfrm>
            <a:prstGeom prst="straightConnector1">
              <a:avLst/>
            </a:prstGeom>
            <a:ln w="254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D73C053-7588-964C-B6CD-A9CAAC2CDD8C}"/>
                </a:ext>
              </a:extLst>
            </p:cNvPr>
            <p:cNvSpPr txBox="1"/>
            <p:nvPr/>
          </p:nvSpPr>
          <p:spPr>
            <a:xfrm>
              <a:off x="5822854" y="2116785"/>
              <a:ext cx="2001337" cy="338554"/>
            </a:xfrm>
            <a:prstGeom prst="rect">
              <a:avLst/>
            </a:prstGeom>
            <a:noFill/>
          </p:spPr>
          <p:txBody>
            <a:bodyPr wrap="square" lIns="0" tIns="0" rIns="0" bIns="0" rtlCol="0">
              <a:spAutoFit/>
            </a:bodyPr>
            <a:lstStyle/>
            <a:p>
              <a:pPr algn="ctr"/>
              <a:r>
                <a:rPr lang="sv-SE" sz="1100" b="1" dirty="0"/>
                <a:t>GRUNDSÄR- OCH</a:t>
              </a:r>
            </a:p>
            <a:p>
              <a:pPr algn="ctr"/>
              <a:r>
                <a:rPr lang="sv-SE" sz="1100" b="1" dirty="0"/>
                <a:t>GYMNASIESÄRSKOLA</a:t>
              </a:r>
            </a:p>
          </p:txBody>
        </p:sp>
        <p:pic>
          <p:nvPicPr>
            <p:cNvPr id="38" name="Bildobjekt 10">
              <a:extLst>
                <a:ext uri="{FF2B5EF4-FFF2-40B4-BE49-F238E27FC236}">
                  <a16:creationId xmlns:a16="http://schemas.microsoft.com/office/drawing/2014/main" id="{6470BD5E-BC77-6E48-B27E-87D3FF5CFFF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7121" t="-1" r="16735" b="54342"/>
            <a:stretch/>
          </p:blipFill>
          <p:spPr>
            <a:xfrm>
              <a:off x="6354000" y="1214109"/>
              <a:ext cx="1008000" cy="864000"/>
            </a:xfrm>
            <a:prstGeom prst="rect">
              <a:avLst/>
            </a:prstGeom>
          </p:spPr>
        </p:pic>
        <p:pic>
          <p:nvPicPr>
            <p:cNvPr id="39" name="Bildobjekt 10">
              <a:extLst>
                <a:ext uri="{FF2B5EF4-FFF2-40B4-BE49-F238E27FC236}">
                  <a16:creationId xmlns:a16="http://schemas.microsoft.com/office/drawing/2014/main" id="{1020C63F-8E48-2D4D-9AEC-11E6C0F77E4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4850" t="79783" r="61528" b="1191"/>
            <a:stretch/>
          </p:blipFill>
          <p:spPr>
            <a:xfrm>
              <a:off x="6185134" y="2536945"/>
              <a:ext cx="360000" cy="360000"/>
            </a:xfrm>
            <a:prstGeom prst="rect">
              <a:avLst/>
            </a:prstGeom>
          </p:spPr>
        </p:pic>
        <p:sp>
          <p:nvSpPr>
            <p:cNvPr id="42" name="TextBox 41">
              <a:extLst>
                <a:ext uri="{FF2B5EF4-FFF2-40B4-BE49-F238E27FC236}">
                  <a16:creationId xmlns:a16="http://schemas.microsoft.com/office/drawing/2014/main" id="{B3D53F04-3E22-2943-8BD3-3FC844BA29EA}"/>
                </a:ext>
              </a:extLst>
            </p:cNvPr>
            <p:cNvSpPr txBox="1"/>
            <p:nvPr/>
          </p:nvSpPr>
          <p:spPr>
            <a:xfrm>
              <a:off x="6726307" y="3645024"/>
              <a:ext cx="1424188" cy="169277"/>
            </a:xfrm>
            <a:prstGeom prst="rect">
              <a:avLst/>
            </a:prstGeom>
            <a:noFill/>
          </p:spPr>
          <p:txBody>
            <a:bodyPr wrap="square" lIns="0" tIns="0" rIns="0" bIns="0" rtlCol="0">
              <a:spAutoFit/>
            </a:bodyPr>
            <a:lstStyle/>
            <a:p>
              <a:pPr algn="ctr"/>
              <a:r>
                <a:rPr lang="sv-SE" sz="1100" b="1" dirty="0"/>
                <a:t>GYMNASIESKOLA</a:t>
              </a:r>
            </a:p>
          </p:txBody>
        </p:sp>
        <p:pic>
          <p:nvPicPr>
            <p:cNvPr id="43" name="Bildobjekt 11">
              <a:extLst>
                <a:ext uri="{FF2B5EF4-FFF2-40B4-BE49-F238E27FC236}">
                  <a16:creationId xmlns:a16="http://schemas.microsoft.com/office/drawing/2014/main" id="{D2997F05-343A-3846-A609-1AB7DFCCCA2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993" t="79942" r="65190" b="-4591"/>
            <a:stretch/>
          </p:blipFill>
          <p:spPr>
            <a:xfrm>
              <a:off x="6799345" y="3901489"/>
              <a:ext cx="396000" cy="360000"/>
            </a:xfrm>
            <a:prstGeom prst="rect">
              <a:avLst/>
            </a:prstGeom>
          </p:spPr>
        </p:pic>
        <p:pic>
          <p:nvPicPr>
            <p:cNvPr id="44" name="Bildobjekt 11">
              <a:extLst>
                <a:ext uri="{FF2B5EF4-FFF2-40B4-BE49-F238E27FC236}">
                  <a16:creationId xmlns:a16="http://schemas.microsoft.com/office/drawing/2014/main" id="{4EE372BD-3788-E242-9245-D44788AB3EA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359" r="12651" b="40844"/>
            <a:stretch/>
          </p:blipFill>
          <p:spPr>
            <a:xfrm>
              <a:off x="6905895" y="2787953"/>
              <a:ext cx="1007999" cy="864000"/>
            </a:xfrm>
            <a:prstGeom prst="rect">
              <a:avLst/>
            </a:prstGeom>
          </p:spPr>
        </p:pic>
      </p:grpSp>
      <p:grpSp>
        <p:nvGrpSpPr>
          <p:cNvPr id="53" name="Group 52">
            <a:extLst>
              <a:ext uri="{FF2B5EF4-FFF2-40B4-BE49-F238E27FC236}">
                <a16:creationId xmlns:a16="http://schemas.microsoft.com/office/drawing/2014/main" id="{596F61F7-A667-AA42-8F53-FFD592B00D18}"/>
              </a:ext>
            </a:extLst>
          </p:cNvPr>
          <p:cNvGrpSpPr/>
          <p:nvPr/>
        </p:nvGrpSpPr>
        <p:grpSpPr>
          <a:xfrm>
            <a:off x="5392390" y="4079692"/>
            <a:ext cx="5018741" cy="2116799"/>
            <a:chOff x="5392390" y="3881025"/>
            <a:chExt cx="5018741" cy="2116799"/>
          </a:xfrm>
        </p:grpSpPr>
        <p:cxnSp>
          <p:nvCxnSpPr>
            <p:cNvPr id="28" name="Rak pil 27">
              <a:extLst>
                <a:ext uri="{FF2B5EF4-FFF2-40B4-BE49-F238E27FC236}">
                  <a16:creationId xmlns:a16="http://schemas.microsoft.com/office/drawing/2014/main" id="{B9E1AC38-9F43-AE46-9E5B-A1A763584973}"/>
                </a:ext>
              </a:extLst>
            </p:cNvPr>
            <p:cNvCxnSpPr>
              <a:cxnSpLocks/>
            </p:cNvCxnSpPr>
            <p:nvPr/>
          </p:nvCxnSpPr>
          <p:spPr>
            <a:xfrm>
              <a:off x="8141291" y="3948851"/>
              <a:ext cx="876647" cy="841157"/>
            </a:xfrm>
            <a:prstGeom prst="straightConnector1">
              <a:avLst/>
            </a:prstGeom>
            <a:ln w="254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2" name="Rak pil 31">
              <a:extLst>
                <a:ext uri="{FF2B5EF4-FFF2-40B4-BE49-F238E27FC236}">
                  <a16:creationId xmlns:a16="http://schemas.microsoft.com/office/drawing/2014/main" id="{5A1D723D-AEE6-A349-94F6-EAAC419C7B76}"/>
                </a:ext>
              </a:extLst>
            </p:cNvPr>
            <p:cNvCxnSpPr>
              <a:cxnSpLocks/>
            </p:cNvCxnSpPr>
            <p:nvPr/>
          </p:nvCxnSpPr>
          <p:spPr>
            <a:xfrm>
              <a:off x="5392390" y="3881025"/>
              <a:ext cx="3181875" cy="1512846"/>
            </a:xfrm>
            <a:prstGeom prst="straightConnector1">
              <a:avLst/>
            </a:prstGeom>
            <a:ln w="25400">
              <a:solidFill>
                <a:schemeClr val="accent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B897943-87E8-D74C-9341-BB6D4DC4FDD4}"/>
                </a:ext>
              </a:extLst>
            </p:cNvPr>
            <p:cNvSpPr txBox="1"/>
            <p:nvPr/>
          </p:nvSpPr>
          <p:spPr>
            <a:xfrm>
              <a:off x="8581120" y="5828547"/>
              <a:ext cx="1424188" cy="169277"/>
            </a:xfrm>
            <a:prstGeom prst="rect">
              <a:avLst/>
            </a:prstGeom>
            <a:noFill/>
          </p:spPr>
          <p:txBody>
            <a:bodyPr wrap="square" lIns="0" tIns="0" rIns="0" bIns="0" rtlCol="0">
              <a:spAutoFit/>
            </a:bodyPr>
            <a:lstStyle/>
            <a:p>
              <a:pPr algn="ctr"/>
              <a:r>
                <a:rPr lang="sv-SE" sz="1100" b="1" dirty="0"/>
                <a:t>VUXENUTBILDNING</a:t>
              </a:r>
            </a:p>
          </p:txBody>
        </p:sp>
        <p:pic>
          <p:nvPicPr>
            <p:cNvPr id="49" name="Bildobjekt 12">
              <a:extLst>
                <a:ext uri="{FF2B5EF4-FFF2-40B4-BE49-F238E27FC236}">
                  <a16:creationId xmlns:a16="http://schemas.microsoft.com/office/drawing/2014/main" id="{92F0C15B-66CE-2F43-A4EF-98B149D4094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1887" t="40102" r="88579" b="21402"/>
            <a:stretch/>
          </p:blipFill>
          <p:spPr>
            <a:xfrm>
              <a:off x="8014584" y="5528485"/>
              <a:ext cx="360000" cy="396000"/>
            </a:xfrm>
            <a:prstGeom prst="rect">
              <a:avLst/>
            </a:prstGeom>
          </p:spPr>
        </p:pic>
        <p:pic>
          <p:nvPicPr>
            <p:cNvPr id="50" name="Bildobjekt 12">
              <a:extLst>
                <a:ext uri="{FF2B5EF4-FFF2-40B4-BE49-F238E27FC236}">
                  <a16:creationId xmlns:a16="http://schemas.microsoft.com/office/drawing/2014/main" id="{C0ABCE52-7EE4-9748-9FC2-5BE512421D4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80334" t="31454" r="-1626" b="40549"/>
            <a:stretch/>
          </p:blipFill>
          <p:spPr>
            <a:xfrm>
              <a:off x="9835131" y="5277513"/>
              <a:ext cx="576000" cy="288000"/>
            </a:xfrm>
            <a:prstGeom prst="rect">
              <a:avLst/>
            </a:prstGeom>
          </p:spPr>
        </p:pic>
        <p:pic>
          <p:nvPicPr>
            <p:cNvPr id="51" name="Bildobjekt 12">
              <a:extLst>
                <a:ext uri="{FF2B5EF4-FFF2-40B4-BE49-F238E27FC236}">
                  <a16:creationId xmlns:a16="http://schemas.microsoft.com/office/drawing/2014/main" id="{BB6B3C18-5147-B44E-8EB2-529ABB91164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41889" r="20849" b="16010"/>
            <a:stretch/>
          </p:blipFill>
          <p:spPr>
            <a:xfrm>
              <a:off x="8774059" y="4915031"/>
              <a:ext cx="1008000" cy="864000"/>
            </a:xfrm>
            <a:prstGeom prst="rect">
              <a:avLst/>
            </a:prstGeom>
          </p:spPr>
        </p:pic>
      </p:grpSp>
      <p:sp>
        <p:nvSpPr>
          <p:cNvPr id="40" name="Oval pratbubbla 8">
            <a:extLst>
              <a:ext uri="{FF2B5EF4-FFF2-40B4-BE49-F238E27FC236}">
                <a16:creationId xmlns:a16="http://schemas.microsoft.com/office/drawing/2014/main" id="{6D576DFD-C7E4-D14A-81EF-E7484B8CF826}"/>
              </a:ext>
            </a:extLst>
          </p:cNvPr>
          <p:cNvSpPr/>
          <p:nvPr/>
        </p:nvSpPr>
        <p:spPr>
          <a:xfrm>
            <a:off x="8210050" y="1467523"/>
            <a:ext cx="2250167" cy="1368152"/>
          </a:xfrm>
          <a:prstGeom prst="wedgeEllipseCallout">
            <a:avLst>
              <a:gd name="adj1" fmla="val -27576"/>
              <a:gd name="adj2" fmla="val 70811"/>
            </a:avLst>
          </a:prstGeom>
          <a:solidFill>
            <a:srgbClr val="F15D2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1400" b="1" dirty="0">
                <a:solidFill>
                  <a:schemeClr val="bg1"/>
                </a:solidFill>
              </a:rPr>
              <a:t>Är det något </a:t>
            </a:r>
            <a:br>
              <a:rPr lang="sv-SE" sz="1400" b="1" dirty="0">
                <a:solidFill>
                  <a:schemeClr val="bg1"/>
                </a:solidFill>
              </a:rPr>
            </a:br>
            <a:r>
              <a:rPr lang="sv-SE" sz="1400" b="1" dirty="0">
                <a:solidFill>
                  <a:schemeClr val="bg1"/>
                </a:solidFill>
              </a:rPr>
              <a:t>du undrar över?</a:t>
            </a:r>
          </a:p>
          <a:p>
            <a:pPr algn="ctr"/>
            <a:endParaRPr lang="sv-SE" sz="800" b="1" dirty="0">
              <a:solidFill>
                <a:schemeClr val="bg1"/>
              </a:solidFill>
            </a:endParaRPr>
          </a:p>
        </p:txBody>
      </p:sp>
    </p:spTree>
    <p:extLst>
      <p:ext uri="{BB962C8B-B14F-4D97-AF65-F5344CB8AC3E}">
        <p14:creationId xmlns:p14="http://schemas.microsoft.com/office/powerpoint/2010/main" val="41824223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Nyanländ elev på skolan</a:t>
            </a:r>
          </a:p>
        </p:txBody>
      </p:sp>
      <p:sp>
        <p:nvSpPr>
          <p:cNvPr id="24" name="Ellips 23">
            <a:extLst>
              <a:ext uri="{FF2B5EF4-FFF2-40B4-BE49-F238E27FC236}">
                <a16:creationId xmlns:a16="http://schemas.microsoft.com/office/drawing/2014/main" id="{BAD0F386-79AF-FE42-9E93-97D2728963FC}"/>
              </a:ext>
            </a:extLst>
          </p:cNvPr>
          <p:cNvSpPr/>
          <p:nvPr/>
        </p:nvSpPr>
        <p:spPr>
          <a:xfrm>
            <a:off x="7104112" y="2276872"/>
            <a:ext cx="2880320" cy="288032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sv-SE" sz="2800" dirty="0">
              <a:solidFill>
                <a:schemeClr val="tx1"/>
              </a:solidFill>
            </a:endParaRPr>
          </a:p>
        </p:txBody>
      </p:sp>
      <p:pic>
        <p:nvPicPr>
          <p:cNvPr id="5" name="Picture 4">
            <a:extLst>
              <a:ext uri="{FF2B5EF4-FFF2-40B4-BE49-F238E27FC236}">
                <a16:creationId xmlns:a16="http://schemas.microsoft.com/office/drawing/2014/main" id="{83D63F74-5426-4C46-99D3-D115B0BD29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0064" y="2634709"/>
            <a:ext cx="968416" cy="1192806"/>
          </a:xfrm>
          <a:prstGeom prst="rect">
            <a:avLst/>
          </a:prstGeom>
        </p:spPr>
      </p:pic>
      <p:grpSp>
        <p:nvGrpSpPr>
          <p:cNvPr id="11" name="Group 10">
            <a:extLst>
              <a:ext uri="{FF2B5EF4-FFF2-40B4-BE49-F238E27FC236}">
                <a16:creationId xmlns:a16="http://schemas.microsoft.com/office/drawing/2014/main" id="{79764762-C626-4C46-9FCD-B7F1DB3BF73E}"/>
              </a:ext>
            </a:extLst>
          </p:cNvPr>
          <p:cNvGrpSpPr/>
          <p:nvPr/>
        </p:nvGrpSpPr>
        <p:grpSpPr>
          <a:xfrm>
            <a:off x="2741485" y="1429241"/>
            <a:ext cx="4796548" cy="4796548"/>
            <a:chOff x="3144622" y="1393200"/>
            <a:chExt cx="4796548" cy="4796548"/>
          </a:xfrm>
        </p:grpSpPr>
        <p:sp>
          <p:nvSpPr>
            <p:cNvPr id="9" name="Ellips 8">
              <a:extLst>
                <a:ext uri="{FF2B5EF4-FFF2-40B4-BE49-F238E27FC236}">
                  <a16:creationId xmlns:a16="http://schemas.microsoft.com/office/drawing/2014/main" id="{64D32CFA-1164-4444-BF9C-0EDFB92A8F45}"/>
                </a:ext>
              </a:extLst>
            </p:cNvPr>
            <p:cNvSpPr/>
            <p:nvPr/>
          </p:nvSpPr>
          <p:spPr>
            <a:xfrm>
              <a:off x="3144622" y="1393200"/>
              <a:ext cx="4796548" cy="479654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sv-SE" dirty="0">
                <a:solidFill>
                  <a:schemeClr val="tx1"/>
                </a:solidFill>
              </a:endParaRPr>
            </a:p>
          </p:txBody>
        </p:sp>
        <p:pic>
          <p:nvPicPr>
            <p:cNvPr id="12" name="Picture 11">
              <a:extLst>
                <a:ext uri="{FF2B5EF4-FFF2-40B4-BE49-F238E27FC236}">
                  <a16:creationId xmlns:a16="http://schemas.microsoft.com/office/drawing/2014/main" id="{E572059F-9FC0-3444-854B-946FE60AAE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3668" y="1896743"/>
              <a:ext cx="1567557" cy="1930772"/>
            </a:xfrm>
            <a:prstGeom prst="rect">
              <a:avLst/>
            </a:prstGeom>
          </p:spPr>
        </p:pic>
        <p:sp>
          <p:nvSpPr>
            <p:cNvPr id="6" name="Rectangle 5">
              <a:extLst>
                <a:ext uri="{FF2B5EF4-FFF2-40B4-BE49-F238E27FC236}">
                  <a16:creationId xmlns:a16="http://schemas.microsoft.com/office/drawing/2014/main" id="{DCBFB096-AAA4-3B49-86FE-0E23FF8CC7D5}"/>
                </a:ext>
              </a:extLst>
            </p:cNvPr>
            <p:cNvSpPr/>
            <p:nvPr/>
          </p:nvSpPr>
          <p:spPr>
            <a:xfrm>
              <a:off x="4755053" y="3823159"/>
              <a:ext cx="1723549" cy="369332"/>
            </a:xfrm>
            <a:prstGeom prst="rect">
              <a:avLst/>
            </a:prstGeom>
          </p:spPr>
          <p:txBody>
            <a:bodyPr wrap="none">
              <a:spAutoFit/>
            </a:bodyPr>
            <a:lstStyle/>
            <a:p>
              <a:pPr algn="ctr"/>
              <a:r>
                <a:rPr lang="sv-SE" dirty="0"/>
                <a:t>Ordinarie klass</a:t>
              </a:r>
            </a:p>
          </p:txBody>
        </p:sp>
      </p:grpSp>
      <p:sp>
        <p:nvSpPr>
          <p:cNvPr id="10" name="Rectangle 9">
            <a:extLst>
              <a:ext uri="{FF2B5EF4-FFF2-40B4-BE49-F238E27FC236}">
                <a16:creationId xmlns:a16="http://schemas.microsoft.com/office/drawing/2014/main" id="{88D9725D-1AEA-384F-ABA9-B1ADD0E77C77}"/>
              </a:ext>
            </a:extLst>
          </p:cNvPr>
          <p:cNvSpPr/>
          <p:nvPr/>
        </p:nvSpPr>
        <p:spPr>
          <a:xfrm>
            <a:off x="7514975" y="3859200"/>
            <a:ext cx="2183904" cy="369332"/>
          </a:xfrm>
          <a:prstGeom prst="rect">
            <a:avLst/>
          </a:prstGeom>
        </p:spPr>
        <p:txBody>
          <a:bodyPr wrap="square">
            <a:spAutoFit/>
          </a:bodyPr>
          <a:lstStyle/>
          <a:p>
            <a:pPr algn="ctr"/>
            <a:r>
              <a:rPr lang="sv-SE" spc="-50" dirty="0"/>
              <a:t>Förberedelseklass</a:t>
            </a:r>
          </a:p>
        </p:txBody>
      </p:sp>
      <p:sp>
        <p:nvSpPr>
          <p:cNvPr id="3" name="Rektangel 2"/>
          <p:cNvSpPr/>
          <p:nvPr/>
        </p:nvSpPr>
        <p:spPr>
          <a:xfrm>
            <a:off x="7092186" y="3860039"/>
            <a:ext cx="588623" cy="369332"/>
          </a:xfrm>
          <a:prstGeom prst="rect">
            <a:avLst/>
          </a:prstGeom>
        </p:spPr>
        <p:txBody>
          <a:bodyPr wrap="none">
            <a:spAutoFit/>
          </a:bodyPr>
          <a:lstStyle/>
          <a:p>
            <a:r>
              <a:rPr lang="sv-SE" i="1" spc="-50" dirty="0"/>
              <a:t>eller</a:t>
            </a:r>
            <a:endParaRPr lang="sv-SE" i="1" dirty="0"/>
          </a:p>
        </p:txBody>
      </p:sp>
    </p:spTree>
    <p:extLst>
      <p:ext uri="{BB962C8B-B14F-4D97-AF65-F5344CB8AC3E}">
        <p14:creationId xmlns:p14="http://schemas.microsoft.com/office/powerpoint/2010/main" val="55874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0"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4">
            <a:extLst>
              <a:ext uri="{FF2B5EF4-FFF2-40B4-BE49-F238E27FC236}">
                <a16:creationId xmlns:a16="http://schemas.microsoft.com/office/drawing/2014/main" id="{E994EA6D-ECDF-DA4D-9B10-3C8A55273B57}"/>
              </a:ext>
            </a:extLst>
          </p:cNvPr>
          <p:cNvSpPr/>
          <p:nvPr/>
        </p:nvSpPr>
        <p:spPr>
          <a:xfrm>
            <a:off x="-1" y="0"/>
            <a:ext cx="4164113" cy="6858000"/>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 name="Rectangle 3">
            <a:extLst>
              <a:ext uri="{FF2B5EF4-FFF2-40B4-BE49-F238E27FC236}">
                <a16:creationId xmlns:a16="http://schemas.microsoft.com/office/drawing/2014/main" id="{2CDF3C2C-1F37-5340-8E6C-0184B77E5205}"/>
              </a:ext>
            </a:extLst>
          </p:cNvPr>
          <p:cNvSpPr/>
          <p:nvPr/>
        </p:nvSpPr>
        <p:spPr>
          <a:xfrm>
            <a:off x="540000" y="1800000"/>
            <a:ext cx="2434257" cy="5509200"/>
          </a:xfrm>
          <a:prstGeom prst="rect">
            <a:avLst/>
          </a:prstGeom>
        </p:spPr>
        <p:txBody>
          <a:bodyPr wrap="square" lIns="0" tIns="0" rIns="0" bIns="0" numCol="1">
            <a:spAutoFit/>
          </a:bodyPr>
          <a:lstStyle/>
          <a:p>
            <a:pPr marL="185738" indent="-185738">
              <a:spcAft>
                <a:spcPts val="600"/>
              </a:spcAft>
              <a:buFont typeface="Arial" panose="020B0604020202020204" pitchFamily="34" charset="0"/>
              <a:buChar char="•"/>
            </a:pPr>
            <a:r>
              <a:rPr lang="sv-SE" dirty="0">
                <a:solidFill>
                  <a:schemeClr val="bg1"/>
                </a:solidFill>
              </a:rPr>
              <a:t>Svenska/svenska </a:t>
            </a:r>
            <a:br>
              <a:rPr lang="sv-SE" dirty="0">
                <a:solidFill>
                  <a:schemeClr val="bg1"/>
                </a:solidFill>
              </a:rPr>
            </a:br>
            <a:r>
              <a:rPr lang="sv-SE" dirty="0">
                <a:solidFill>
                  <a:schemeClr val="bg1"/>
                </a:solidFill>
              </a:rPr>
              <a:t>som andraspråk</a:t>
            </a:r>
          </a:p>
          <a:p>
            <a:pPr marL="185738" indent="-185738">
              <a:spcAft>
                <a:spcPts val="600"/>
              </a:spcAft>
              <a:buFont typeface="Arial" panose="020B0604020202020204" pitchFamily="34" charset="0"/>
              <a:buChar char="•"/>
            </a:pPr>
            <a:r>
              <a:rPr lang="sv-SE" dirty="0">
                <a:solidFill>
                  <a:schemeClr val="bg1"/>
                </a:solidFill>
              </a:rPr>
              <a:t>Engelska</a:t>
            </a:r>
          </a:p>
          <a:p>
            <a:pPr marL="185738" indent="-185738">
              <a:spcAft>
                <a:spcPts val="600"/>
              </a:spcAft>
              <a:buFont typeface="Arial" panose="020B0604020202020204" pitchFamily="34" charset="0"/>
              <a:buChar char="•"/>
            </a:pPr>
            <a:r>
              <a:rPr lang="sv-SE" dirty="0">
                <a:solidFill>
                  <a:schemeClr val="bg1"/>
                </a:solidFill>
              </a:rPr>
              <a:t>Moderna språk</a:t>
            </a:r>
          </a:p>
          <a:p>
            <a:pPr marL="185738" indent="-185738">
              <a:spcAft>
                <a:spcPts val="600"/>
              </a:spcAft>
              <a:buFont typeface="Arial" panose="020B0604020202020204" pitchFamily="34" charset="0"/>
              <a:buChar char="•"/>
            </a:pPr>
            <a:r>
              <a:rPr lang="sv-SE" dirty="0">
                <a:solidFill>
                  <a:schemeClr val="bg1"/>
                </a:solidFill>
              </a:rPr>
              <a:t>Matematik</a:t>
            </a:r>
          </a:p>
          <a:p>
            <a:pPr marL="185738" indent="-185738">
              <a:spcAft>
                <a:spcPts val="600"/>
              </a:spcAft>
              <a:buFont typeface="Arial" panose="020B0604020202020204" pitchFamily="34" charset="0"/>
              <a:buChar char="•"/>
            </a:pPr>
            <a:r>
              <a:rPr lang="sv-SE" dirty="0">
                <a:solidFill>
                  <a:schemeClr val="bg1"/>
                </a:solidFill>
              </a:rPr>
              <a:t>Biologi</a:t>
            </a:r>
          </a:p>
          <a:p>
            <a:pPr marL="185738" indent="-185738">
              <a:spcAft>
                <a:spcPts val="600"/>
              </a:spcAft>
              <a:buFont typeface="Arial" panose="020B0604020202020204" pitchFamily="34" charset="0"/>
              <a:buChar char="•"/>
            </a:pPr>
            <a:r>
              <a:rPr lang="sv-SE" dirty="0">
                <a:solidFill>
                  <a:schemeClr val="bg1"/>
                </a:solidFill>
              </a:rPr>
              <a:t>Fysik</a:t>
            </a:r>
          </a:p>
          <a:p>
            <a:pPr marL="185738" indent="-185738">
              <a:spcAft>
                <a:spcPts val="600"/>
              </a:spcAft>
              <a:buFont typeface="Arial" panose="020B0604020202020204" pitchFamily="34" charset="0"/>
              <a:buChar char="•"/>
            </a:pPr>
            <a:r>
              <a:rPr lang="sv-SE" dirty="0">
                <a:solidFill>
                  <a:schemeClr val="bg1"/>
                </a:solidFill>
              </a:rPr>
              <a:t>Kemi</a:t>
            </a:r>
          </a:p>
          <a:p>
            <a:pPr marL="185738" indent="-185738">
              <a:spcAft>
                <a:spcPts val="600"/>
              </a:spcAft>
              <a:buFont typeface="Arial" panose="020B0604020202020204" pitchFamily="34" charset="0"/>
              <a:buChar char="•"/>
            </a:pPr>
            <a:r>
              <a:rPr lang="sv-SE" dirty="0">
                <a:solidFill>
                  <a:schemeClr val="bg1"/>
                </a:solidFill>
              </a:rPr>
              <a:t>Geografi</a:t>
            </a:r>
          </a:p>
          <a:p>
            <a:pPr marL="185738" indent="-185738">
              <a:spcAft>
                <a:spcPts val="600"/>
              </a:spcAft>
              <a:buFont typeface="Arial" panose="020B0604020202020204" pitchFamily="34" charset="0"/>
              <a:buChar char="•"/>
            </a:pPr>
            <a:r>
              <a:rPr lang="sv-SE" dirty="0">
                <a:solidFill>
                  <a:schemeClr val="bg1"/>
                </a:solidFill>
              </a:rPr>
              <a:t>Samhällskunskap</a:t>
            </a:r>
          </a:p>
          <a:p>
            <a:pPr marL="185738" indent="-185738">
              <a:spcAft>
                <a:spcPts val="600"/>
              </a:spcAft>
              <a:buFont typeface="Arial" panose="020B0604020202020204" pitchFamily="34" charset="0"/>
              <a:buChar char="•"/>
            </a:pPr>
            <a:r>
              <a:rPr lang="sv-SE" dirty="0">
                <a:solidFill>
                  <a:schemeClr val="bg1"/>
                </a:solidFill>
              </a:rPr>
              <a:t>Historia</a:t>
            </a:r>
          </a:p>
          <a:p>
            <a:pPr marL="185738" indent="-185738">
              <a:spcAft>
                <a:spcPts val="600"/>
              </a:spcAft>
              <a:buFont typeface="Arial" panose="020B0604020202020204" pitchFamily="34" charset="0"/>
              <a:buChar char="•"/>
            </a:pPr>
            <a:r>
              <a:rPr lang="sv-SE" dirty="0">
                <a:solidFill>
                  <a:schemeClr val="bg1"/>
                </a:solidFill>
              </a:rPr>
              <a:t>Religion</a:t>
            </a:r>
          </a:p>
          <a:p>
            <a:pPr marL="185738" indent="-185738">
              <a:spcAft>
                <a:spcPts val="600"/>
              </a:spcAft>
              <a:buFont typeface="Arial" panose="020B0604020202020204" pitchFamily="34" charset="0"/>
              <a:buChar char="•"/>
            </a:pPr>
            <a:r>
              <a:rPr lang="sv-SE" dirty="0">
                <a:solidFill>
                  <a:schemeClr val="bg1"/>
                </a:solidFill>
              </a:rPr>
              <a:t>Modersmål</a:t>
            </a:r>
          </a:p>
          <a:p>
            <a:pPr marL="185738" indent="-185738">
              <a:spcAft>
                <a:spcPts val="600"/>
              </a:spcAft>
              <a:buFont typeface="Arial" panose="020B0604020202020204" pitchFamily="34" charset="0"/>
              <a:buChar char="•"/>
            </a:pPr>
            <a:endParaRPr lang="sv-SE" dirty="0">
              <a:solidFill>
                <a:schemeClr val="bg1"/>
              </a:solidFill>
            </a:endParaRPr>
          </a:p>
          <a:p>
            <a:pPr marL="185738" indent="-185738">
              <a:spcAft>
                <a:spcPts val="600"/>
              </a:spcAft>
              <a:buFont typeface="Arial" panose="020B0604020202020204" pitchFamily="34" charset="0"/>
              <a:buChar char="•"/>
            </a:pPr>
            <a:endParaRPr lang="sv-SE" dirty="0">
              <a:solidFill>
                <a:schemeClr val="bg1"/>
              </a:solidFill>
            </a:endParaRPr>
          </a:p>
          <a:p>
            <a:pPr marL="185738" indent="-185738">
              <a:spcAft>
                <a:spcPts val="600"/>
              </a:spcAft>
              <a:buFont typeface="Arial" panose="020B0604020202020204" pitchFamily="34" charset="0"/>
              <a:buChar char="•"/>
            </a:pPr>
            <a:endParaRPr lang="sv-SE" dirty="0">
              <a:solidFill>
                <a:schemeClr val="bg1"/>
              </a:solidFill>
            </a:endParaRPr>
          </a:p>
        </p:txBody>
      </p:sp>
      <p:sp>
        <p:nvSpPr>
          <p:cNvPr id="3" name="Rubrik 1">
            <a:extLst>
              <a:ext uri="{FF2B5EF4-FFF2-40B4-BE49-F238E27FC236}">
                <a16:creationId xmlns:a16="http://schemas.microsoft.com/office/drawing/2014/main" id="{313BC3A4-2032-534B-B3D1-2C18ACE000AF}"/>
              </a:ext>
            </a:extLst>
          </p:cNvPr>
          <p:cNvSpPr txBox="1">
            <a:spLocks/>
          </p:cNvSpPr>
          <p:nvPr/>
        </p:nvSpPr>
        <p:spPr>
          <a:xfrm>
            <a:off x="540000" y="540000"/>
            <a:ext cx="3241221" cy="1080120"/>
          </a:xfrm>
          <a:prstGeom prst="rect">
            <a:avLst/>
          </a:prstGeom>
        </p:spPr>
        <p:txBody>
          <a:bodyPr lIns="0" tIns="0" rIns="0" bIns="0"/>
          <a:lstStyle>
            <a:lvl1pPr algn="l" defTabSz="914400" rtl="0" eaLnBrk="1" latinLnBrk="0" hangingPunct="1">
              <a:spcBef>
                <a:spcPct val="0"/>
              </a:spcBef>
              <a:buNone/>
              <a:defRPr sz="3000" b="1" kern="1200">
                <a:solidFill>
                  <a:schemeClr val="tx1"/>
                </a:solidFill>
                <a:latin typeface="+mj-lt"/>
                <a:ea typeface="+mj-ea"/>
                <a:cs typeface="+mj-cs"/>
              </a:defRPr>
            </a:lvl1pPr>
          </a:lstStyle>
          <a:p>
            <a:r>
              <a:rPr lang="sv-SE" dirty="0">
                <a:solidFill>
                  <a:schemeClr val="bg1"/>
                </a:solidFill>
              </a:rPr>
              <a:t>Teoretiska ämnen </a:t>
            </a:r>
            <a:br>
              <a:rPr lang="sv-SE" dirty="0">
                <a:solidFill>
                  <a:schemeClr val="bg1"/>
                </a:solidFill>
              </a:rPr>
            </a:br>
            <a:r>
              <a:rPr lang="sv-SE" dirty="0">
                <a:solidFill>
                  <a:schemeClr val="bg1"/>
                </a:solidFill>
              </a:rPr>
              <a:t>i grundskolan</a:t>
            </a:r>
          </a:p>
        </p:txBody>
      </p:sp>
      <p:sp>
        <p:nvSpPr>
          <p:cNvPr id="9" name="Oval pratbubbla 8">
            <a:extLst>
              <a:ext uri="{FF2B5EF4-FFF2-40B4-BE49-F238E27FC236}">
                <a16:creationId xmlns:a16="http://schemas.microsoft.com/office/drawing/2014/main" id="{6EFC1129-4F77-F644-8C89-9A52379171D9}"/>
              </a:ext>
            </a:extLst>
          </p:cNvPr>
          <p:cNvSpPr/>
          <p:nvPr/>
        </p:nvSpPr>
        <p:spPr>
          <a:xfrm>
            <a:off x="8760296" y="3933056"/>
            <a:ext cx="2925015" cy="2520280"/>
          </a:xfrm>
          <a:prstGeom prst="wedgeEllipseCallout">
            <a:avLst>
              <a:gd name="adj1" fmla="val -61631"/>
              <a:gd name="adj2" fmla="val 3370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sv-SE" sz="1400" b="1" dirty="0">
                <a:solidFill>
                  <a:schemeClr val="bg1"/>
                </a:solidFill>
              </a:rPr>
              <a:t>Vilka ämnen känner du igen från skolan </a:t>
            </a:r>
            <a:br>
              <a:rPr lang="sv-SE" sz="1400" b="1" dirty="0">
                <a:solidFill>
                  <a:schemeClr val="bg1"/>
                </a:solidFill>
              </a:rPr>
            </a:br>
            <a:r>
              <a:rPr lang="sv-SE" sz="1400" b="1" dirty="0">
                <a:solidFill>
                  <a:schemeClr val="bg1"/>
                </a:solidFill>
              </a:rPr>
              <a:t>i ditt hemland?</a:t>
            </a:r>
          </a:p>
          <a:p>
            <a:pPr algn="ctr">
              <a:spcAft>
                <a:spcPts val="600"/>
              </a:spcAft>
            </a:pPr>
            <a:r>
              <a:rPr lang="sv-SE" sz="1400" b="1" dirty="0">
                <a:solidFill>
                  <a:schemeClr val="bg1"/>
                </a:solidFill>
              </a:rPr>
              <a:t>Vilka ämnen är nya?</a:t>
            </a:r>
          </a:p>
          <a:p>
            <a:pPr algn="ctr">
              <a:spcAft>
                <a:spcPts val="600"/>
              </a:spcAft>
            </a:pPr>
            <a:r>
              <a:rPr lang="sv-SE" sz="1400" b="1" dirty="0">
                <a:solidFill>
                  <a:schemeClr val="bg1"/>
                </a:solidFill>
              </a:rPr>
              <a:t>Är det något ämne </a:t>
            </a:r>
            <a:br>
              <a:rPr lang="sv-SE" sz="1400" b="1" dirty="0">
                <a:solidFill>
                  <a:schemeClr val="bg1"/>
                </a:solidFill>
              </a:rPr>
            </a:br>
            <a:r>
              <a:rPr lang="sv-SE" sz="1400" b="1" dirty="0">
                <a:solidFill>
                  <a:schemeClr val="bg1"/>
                </a:solidFill>
              </a:rPr>
              <a:t>du vill veta mer om?</a:t>
            </a:r>
          </a:p>
        </p:txBody>
      </p:sp>
    </p:spTree>
    <p:extLst>
      <p:ext uri="{BB962C8B-B14F-4D97-AF65-F5344CB8AC3E}">
        <p14:creationId xmlns:p14="http://schemas.microsoft.com/office/powerpoint/2010/main" val="4699984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8E7E7DB3-B212-DB4F-B9D5-243F2E05E2E7}"/>
              </a:ext>
            </a:extLst>
          </p:cNvPr>
          <p:cNvSpPr txBox="1">
            <a:spLocks/>
          </p:cNvSpPr>
          <p:nvPr/>
        </p:nvSpPr>
        <p:spPr>
          <a:xfrm>
            <a:off x="8902087" y="0"/>
            <a:ext cx="3289913" cy="6858000"/>
          </a:xfrm>
          <a:prstGeom prst="rect">
            <a:avLst/>
          </a:prstGeom>
          <a:solidFill>
            <a:schemeClr val="accent3">
              <a:alpha val="67000"/>
            </a:schemeClr>
          </a:solidFill>
        </p:spPr>
        <p:txBody>
          <a:bodyPr vert="horz" lIns="503998" tIns="1655999" rIns="180000" bIns="108000" rtlCol="0">
            <a:noAutofit/>
          </a:bodyPr>
          <a:lstStyle>
            <a:lvl1pPr marL="180000" indent="-180000" algn="l" defTabSz="914400" rtl="0" eaLnBrk="1" latinLnBrk="0" hangingPunct="1">
              <a:spcBef>
                <a:spcPct val="20000"/>
              </a:spcBef>
              <a:spcAft>
                <a:spcPts val="600"/>
              </a:spcAft>
              <a:buFont typeface="Arial" panose="020B0604020202020204" pitchFamily="34" charset="0"/>
              <a:buChar char="•"/>
              <a:defRPr sz="2000" kern="1200">
                <a:solidFill>
                  <a:schemeClr val="tx1"/>
                </a:solidFill>
                <a:latin typeface="+mn-lt"/>
                <a:ea typeface="+mn-ea"/>
                <a:cs typeface="+mn-cs"/>
              </a:defRPr>
            </a:lvl1pPr>
            <a:lvl2pPr marL="398463" indent="-219075"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2pPr>
            <a:lvl3pPr marL="584200" indent="-195263"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3pPr>
            <a:lvl4pPr marL="812800" indent="-211138"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4pPr>
            <a:lvl5pPr marL="1008063" indent="-212725"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7938" indent="0">
              <a:buNone/>
            </a:pPr>
            <a:endParaRPr lang="sv-SE" sz="1400" dirty="0">
              <a:solidFill>
                <a:schemeClr val="bg1"/>
              </a:solidFill>
            </a:endParaRPr>
          </a:p>
        </p:txBody>
      </p:sp>
      <p:sp>
        <p:nvSpPr>
          <p:cNvPr id="7" name="Oval pratbubbla 8">
            <a:extLst>
              <a:ext uri="{FF2B5EF4-FFF2-40B4-BE49-F238E27FC236}">
                <a16:creationId xmlns:a16="http://schemas.microsoft.com/office/drawing/2014/main" id="{841F1B87-12F7-4A44-9ECC-7DB409B31A5E}"/>
              </a:ext>
            </a:extLst>
          </p:cNvPr>
          <p:cNvSpPr/>
          <p:nvPr/>
        </p:nvSpPr>
        <p:spPr>
          <a:xfrm>
            <a:off x="767408" y="764704"/>
            <a:ext cx="2880320" cy="2088232"/>
          </a:xfrm>
          <a:prstGeom prst="wedgeEllipseCallout">
            <a:avLst>
              <a:gd name="adj1" fmla="val 16857"/>
              <a:gd name="adj2" fmla="val 666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sv-SE" sz="1400" b="1" dirty="0">
                <a:solidFill>
                  <a:schemeClr val="bg1"/>
                </a:solidFill>
              </a:rPr>
              <a:t>Vilka ämnen känner du igen från skolan </a:t>
            </a:r>
            <a:br>
              <a:rPr lang="sv-SE" sz="1400" b="1" dirty="0">
                <a:solidFill>
                  <a:schemeClr val="bg1"/>
                </a:solidFill>
              </a:rPr>
            </a:br>
            <a:r>
              <a:rPr lang="sv-SE" sz="1400" b="1" dirty="0">
                <a:solidFill>
                  <a:schemeClr val="bg1"/>
                </a:solidFill>
              </a:rPr>
              <a:t>i ditt hemland och vilka är nya?</a:t>
            </a:r>
          </a:p>
          <a:p>
            <a:pPr algn="ctr">
              <a:spcAft>
                <a:spcPts val="600"/>
              </a:spcAft>
            </a:pPr>
            <a:r>
              <a:rPr lang="sv-SE" sz="1400" b="1" dirty="0">
                <a:solidFill>
                  <a:schemeClr val="bg1"/>
                </a:solidFill>
              </a:rPr>
              <a:t>Är det något ämne </a:t>
            </a:r>
            <a:br>
              <a:rPr lang="sv-SE" sz="1400" b="1" dirty="0">
                <a:solidFill>
                  <a:schemeClr val="bg1"/>
                </a:solidFill>
              </a:rPr>
            </a:br>
            <a:r>
              <a:rPr lang="sv-SE" sz="1400" b="1" dirty="0">
                <a:solidFill>
                  <a:schemeClr val="bg1"/>
                </a:solidFill>
              </a:rPr>
              <a:t>du vill veta mer om?</a:t>
            </a:r>
          </a:p>
        </p:txBody>
      </p:sp>
      <p:sp>
        <p:nvSpPr>
          <p:cNvPr id="2" name="Rubrik 1"/>
          <p:cNvSpPr>
            <a:spLocks noGrp="1"/>
          </p:cNvSpPr>
          <p:nvPr>
            <p:ph type="title" idx="4294967295"/>
          </p:nvPr>
        </p:nvSpPr>
        <p:spPr>
          <a:xfrm>
            <a:off x="9408368" y="2852936"/>
            <a:ext cx="2016224" cy="1459632"/>
          </a:xfrm>
        </p:spPr>
        <p:txBody>
          <a:bodyPr/>
          <a:lstStyle/>
          <a:p>
            <a:r>
              <a:rPr lang="sv-SE" dirty="0">
                <a:solidFill>
                  <a:schemeClr val="bg1"/>
                </a:solidFill>
              </a:rPr>
              <a:t>Praktisk-</a:t>
            </a:r>
            <a:br>
              <a:rPr lang="sv-SE" dirty="0">
                <a:solidFill>
                  <a:schemeClr val="bg1"/>
                </a:solidFill>
              </a:rPr>
            </a:br>
            <a:r>
              <a:rPr lang="sv-SE" dirty="0">
                <a:solidFill>
                  <a:schemeClr val="bg1"/>
                </a:solidFill>
              </a:rPr>
              <a:t>estetiska</a:t>
            </a:r>
            <a:br>
              <a:rPr lang="sv-SE" dirty="0">
                <a:solidFill>
                  <a:schemeClr val="bg1"/>
                </a:solidFill>
              </a:rPr>
            </a:br>
            <a:r>
              <a:rPr lang="sv-SE" dirty="0">
                <a:solidFill>
                  <a:schemeClr val="bg1"/>
                </a:solidFill>
              </a:rPr>
              <a:t>ämnen</a:t>
            </a:r>
          </a:p>
        </p:txBody>
      </p:sp>
      <p:sp>
        <p:nvSpPr>
          <p:cNvPr id="3" name="Rectangle 2">
            <a:extLst>
              <a:ext uri="{FF2B5EF4-FFF2-40B4-BE49-F238E27FC236}">
                <a16:creationId xmlns:a16="http://schemas.microsoft.com/office/drawing/2014/main" id="{9BC05554-E806-C141-BF09-4476E0B3049A}"/>
              </a:ext>
            </a:extLst>
          </p:cNvPr>
          <p:cNvSpPr/>
          <p:nvPr/>
        </p:nvSpPr>
        <p:spPr>
          <a:xfrm>
            <a:off x="9408368" y="4472936"/>
            <a:ext cx="2471936" cy="1969770"/>
          </a:xfrm>
          <a:prstGeom prst="rect">
            <a:avLst/>
          </a:prstGeom>
        </p:spPr>
        <p:txBody>
          <a:bodyPr wrap="square" lIns="0" tIns="0" rIns="0" bIns="0">
            <a:spAutoFit/>
          </a:bodyPr>
          <a:lstStyle/>
          <a:p>
            <a:pPr marL="177800" indent="-169863">
              <a:spcAft>
                <a:spcPts val="600"/>
              </a:spcAft>
              <a:buFont typeface="Arial" panose="020B0604020202020204" pitchFamily="34" charset="0"/>
              <a:buChar char="•"/>
            </a:pPr>
            <a:r>
              <a:rPr lang="sv-SE" dirty="0">
                <a:solidFill>
                  <a:schemeClr val="bg1"/>
                </a:solidFill>
              </a:rPr>
              <a:t>Idrott och hälsa</a:t>
            </a:r>
          </a:p>
          <a:p>
            <a:pPr marL="177800" indent="-169863">
              <a:spcAft>
                <a:spcPts val="600"/>
              </a:spcAft>
              <a:buFont typeface="Arial" panose="020B0604020202020204" pitchFamily="34" charset="0"/>
              <a:buChar char="•"/>
            </a:pPr>
            <a:r>
              <a:rPr lang="sv-SE" dirty="0">
                <a:solidFill>
                  <a:schemeClr val="bg1"/>
                </a:solidFill>
              </a:rPr>
              <a:t>Hem- och konsument-kunskap</a:t>
            </a:r>
          </a:p>
          <a:p>
            <a:pPr marL="177800" indent="-169863">
              <a:spcAft>
                <a:spcPts val="600"/>
              </a:spcAft>
              <a:buFont typeface="Arial" panose="020B0604020202020204" pitchFamily="34" charset="0"/>
              <a:buChar char="•"/>
            </a:pPr>
            <a:r>
              <a:rPr lang="sv-SE" dirty="0">
                <a:solidFill>
                  <a:schemeClr val="bg1"/>
                </a:solidFill>
              </a:rPr>
              <a:t>Musik</a:t>
            </a:r>
          </a:p>
          <a:p>
            <a:pPr marL="177800" indent="-169863">
              <a:spcAft>
                <a:spcPts val="600"/>
              </a:spcAft>
              <a:buFont typeface="Arial" panose="020B0604020202020204" pitchFamily="34" charset="0"/>
              <a:buChar char="•"/>
            </a:pPr>
            <a:r>
              <a:rPr lang="sv-SE" dirty="0">
                <a:solidFill>
                  <a:schemeClr val="bg1"/>
                </a:solidFill>
              </a:rPr>
              <a:t>Bild</a:t>
            </a:r>
          </a:p>
          <a:p>
            <a:pPr marL="177800" indent="-169863">
              <a:spcAft>
                <a:spcPts val="600"/>
              </a:spcAft>
              <a:buFont typeface="Arial" panose="020B0604020202020204" pitchFamily="34" charset="0"/>
              <a:buChar char="•"/>
            </a:pPr>
            <a:r>
              <a:rPr lang="sv-SE" dirty="0">
                <a:solidFill>
                  <a:schemeClr val="bg1"/>
                </a:solidFill>
              </a:rPr>
              <a:t>Slöjd</a:t>
            </a:r>
          </a:p>
        </p:txBody>
      </p:sp>
      <p:pic>
        <p:nvPicPr>
          <p:cNvPr id="8" name="Bildobjekt 7">
            <a:extLst>
              <a:ext uri="{FF2B5EF4-FFF2-40B4-BE49-F238E27FC236}">
                <a16:creationId xmlns:a16="http://schemas.microsoft.com/office/drawing/2014/main" id="{E5FBBB1C-C080-7043-81E4-3A7DA09C588A}"/>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10214399" y="467862"/>
            <a:ext cx="1368000" cy="468000"/>
          </a:xfrm>
          <a:prstGeom prst="rect">
            <a:avLst/>
          </a:prstGeom>
        </p:spPr>
      </p:pic>
    </p:spTree>
    <p:extLst>
      <p:ext uri="{BB962C8B-B14F-4D97-AF65-F5344CB8AC3E}">
        <p14:creationId xmlns:p14="http://schemas.microsoft.com/office/powerpoint/2010/main" val="28803688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167aa371da62cb12a661987a1bf5f35ea9b41"/>
</p:tagLst>
</file>

<file path=ppt/theme/theme1.xml><?xml version="1.0" encoding="utf-8"?>
<a:theme xmlns:a="http://schemas.openxmlformats.org/drawingml/2006/main" name="Sthlm Presentation bred skärm">
  <a:themeElements>
    <a:clrScheme name="Stockholms stad">
      <a:dk1>
        <a:srgbClr val="000000"/>
      </a:dk1>
      <a:lt1>
        <a:srgbClr val="FFFFFF"/>
      </a:lt1>
      <a:dk2>
        <a:srgbClr val="C40064"/>
      </a:dk2>
      <a:lt2>
        <a:srgbClr val="FEDEED"/>
      </a:lt2>
      <a:accent1>
        <a:srgbClr val="00867F"/>
      </a:accent1>
      <a:accent2>
        <a:srgbClr val="D5F7F4"/>
      </a:accent2>
      <a:accent3>
        <a:srgbClr val="006EBF"/>
      </a:accent3>
      <a:accent4>
        <a:srgbClr val="DCD9D2"/>
      </a:accent4>
      <a:accent5>
        <a:srgbClr val="5D237D"/>
      </a:accent5>
      <a:accent6>
        <a:srgbClr val="F1E6FC"/>
      </a:accent6>
      <a:hlink>
        <a:srgbClr val="006EBF"/>
      </a:hlink>
      <a:folHlink>
        <a:srgbClr val="5D237D"/>
      </a:folHlink>
    </a:clrScheme>
    <a:fontScheme name="Stockholms sta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Stockholms stad Rosa">
      <a:srgbClr val="C40064"/>
    </a:custClr>
    <a:custClr name="Stockholms stad Ljusrosa">
      <a:srgbClr val="FEDEED"/>
    </a:custClr>
    <a:custClr name="Stockholms stad Grön">
      <a:srgbClr val="00867F"/>
    </a:custClr>
    <a:custClr name="Stockholms stad Ljusgrön">
      <a:srgbClr val="D5F7F4"/>
    </a:custClr>
    <a:custClr name="Stockholms stad Orange">
      <a:srgbClr val="DD4A2C"/>
    </a:custClr>
    <a:custClr name="Stockholms stad Ljusorange">
      <a:srgbClr val="FFD7D2"/>
    </a:custClr>
    <a:custClr name="Stockholms stad Blå">
      <a:srgbClr val="006EBF"/>
    </a:custClr>
    <a:custClr name="Stockholms stad Ljusblå">
      <a:srgbClr val="D6EDFC"/>
    </a:custClr>
    <a:custClr name="Stockholms stad Lila">
      <a:srgbClr val="5D237D"/>
    </a:custClr>
    <a:custClr name="Stockholms stad Ljuslila">
      <a:srgbClr val="F1E6FC"/>
    </a:custClr>
    <a:custClr name="Stockholms stad Gul">
      <a:srgbClr val="FCBF0A"/>
    </a:custClr>
    <a:custClr name="Stockholms stad Grå">
      <a:srgbClr val="DCD9D2"/>
    </a:custClr>
  </a:custClrLst>
  <a:extLst>
    <a:ext uri="{05A4C25C-085E-4340-85A3-A5531E510DB2}">
      <thm15:themeFamily xmlns:thm15="http://schemas.microsoft.com/office/thememl/2012/main" name="Sthlm Presentation bred skärm.potx" id="{D5D9F557-17D2-49C3-8C13-668EF16569E9}" vid="{C2C8DED7-D4E4-4F3D-A626-BBA89590872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ockholms sta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ockholms sta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Sthlm Presentation bred skärm</Template>
  <TotalTime>3524</TotalTime>
  <Words>3101</Words>
  <Application>Microsoft Office PowerPoint</Application>
  <PresentationFormat>Bredbild</PresentationFormat>
  <Paragraphs>425</Paragraphs>
  <Slides>27</Slides>
  <Notes>27</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27</vt:i4>
      </vt:variant>
    </vt:vector>
  </HeadingPairs>
  <TitlesOfParts>
    <vt:vector size="30" baseType="lpstr">
      <vt:lpstr>Arial</vt:lpstr>
      <vt:lpstr>Times New Roman</vt:lpstr>
      <vt:lpstr>Sthlm Presentation bred skärm</vt:lpstr>
      <vt:lpstr>Instruktioner till skolan</vt:lpstr>
      <vt:lpstr>Vetenskaplig forskning till grund för materialet</vt:lpstr>
      <vt:lpstr>Tips till skolan</vt:lpstr>
      <vt:lpstr>PowerPoint-presentation</vt:lpstr>
      <vt:lpstr>PowerPoint-presentation</vt:lpstr>
      <vt:lpstr>Så fungerar skolan här i Sverige </vt:lpstr>
      <vt:lpstr>Nyanländ elev på skolan</vt:lpstr>
      <vt:lpstr>PowerPoint-presentation</vt:lpstr>
      <vt:lpstr>Praktisk- estetiska ämnen</vt:lpstr>
      <vt:lpstr>PowerPoint-presentation</vt:lpstr>
      <vt:lpstr>PowerPoint-presentation</vt:lpstr>
      <vt:lpstr>Läroplan</vt:lpstr>
      <vt:lpstr>Betyg och skriftliga omdömen och nationella prov</vt:lpstr>
      <vt:lpstr>PowerPoint-presentation</vt:lpstr>
      <vt:lpstr>PowerPoint-presentation</vt:lpstr>
      <vt:lpstr>Vad gör skolans elevhälsoteam?</vt:lpstr>
      <vt:lpstr>PowerPoint-presentation</vt:lpstr>
      <vt:lpstr>PowerPoint-presentation</vt:lpstr>
      <vt:lpstr>PowerPoint-presentation</vt:lpstr>
      <vt:lpstr>Vad händer efter årskurs 9?</vt:lpstr>
      <vt:lpstr>PowerPoint-presentation</vt:lpstr>
      <vt:lpstr>Alla elever ska känna sig trygga i skolan och ha de bästa förutsättningarna för att lära och utvecklas</vt:lpstr>
      <vt:lpstr>Alla elever ska känna sig trygga i skolan och ha de bästa förutsättningarna för att lära och utvecklas</vt:lpstr>
      <vt:lpstr>Elevens möjligheter att klara  skolan bra ökar när samarbetet mellan hem och skola fungerar väl  </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Mattias Leidebjer</dc:creator>
  <cp:lastModifiedBy>Helena Karlson</cp:lastModifiedBy>
  <cp:revision>143</cp:revision>
  <cp:lastPrinted>2018-05-23T08:33:59Z</cp:lastPrinted>
  <dcterms:created xsi:type="dcterms:W3CDTF">2018-03-20T13:43:17Z</dcterms:created>
  <dcterms:modified xsi:type="dcterms:W3CDTF">2019-02-14T10:08:26Z</dcterms:modified>
</cp:coreProperties>
</file>